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9" r:id="rId4"/>
    <p:sldId id="257" r:id="rId5"/>
    <p:sldId id="260" r:id="rId6"/>
    <p:sldId id="261" r:id="rId7"/>
    <p:sldId id="262" r:id="rId8"/>
    <p:sldId id="263" r:id="rId9"/>
    <p:sldId id="269" r:id="rId10"/>
    <p:sldId id="270" r:id="rId11"/>
    <p:sldId id="271" r:id="rId12"/>
    <p:sldId id="272" r:id="rId1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lle Landrock Rasmussen" initials="NLR" lastIdx="21" clrIdx="0">
    <p:extLst>
      <p:ext uri="{19B8F6BF-5375-455C-9EA6-DF929625EA0E}">
        <p15:presenceInfo xmlns:p15="http://schemas.microsoft.com/office/powerpoint/2012/main" userId="S::nille.landrock.rasmussen@regionh.dk::8d3014ad-801d-4009-8018-9acd90efdab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159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321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a-DK"/>
              <a:t>Klik for at redigere titeltypografien i masteren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5C259AFB-6710-4AB1-BB59-985B85632F89}" type="datetimeFigureOut">
              <a:rPr lang="da-DK" smtClean="0"/>
              <a:t>27-05-2020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2DC05BB-C6E5-4EFB-A6C5-19B19C549416}" type="slidenum">
              <a:rPr lang="da-DK" smtClean="0"/>
              <a:t>‹nr.›</a:t>
            </a:fld>
            <a:endParaRPr lang="da-DK"/>
          </a:p>
        </p:txBody>
      </p:sp>
    </p:spTree>
    <p:extLst>
      <p:ext uri="{BB962C8B-B14F-4D97-AF65-F5344CB8AC3E}">
        <p14:creationId xmlns:p14="http://schemas.microsoft.com/office/powerpoint/2010/main" val="3804756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5C259AFB-6710-4AB1-BB59-985B85632F89}" type="datetimeFigureOut">
              <a:rPr lang="da-DK" smtClean="0"/>
              <a:t>27-05-2020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2DC05BB-C6E5-4EFB-A6C5-19B19C549416}" type="slidenum">
              <a:rPr lang="da-DK" smtClean="0"/>
              <a:t>‹nr.›</a:t>
            </a:fld>
            <a:endParaRPr lang="da-DK"/>
          </a:p>
        </p:txBody>
      </p:sp>
    </p:spTree>
    <p:extLst>
      <p:ext uri="{BB962C8B-B14F-4D97-AF65-F5344CB8AC3E}">
        <p14:creationId xmlns:p14="http://schemas.microsoft.com/office/powerpoint/2010/main" val="2611328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5C259AFB-6710-4AB1-BB59-985B85632F89}" type="datetimeFigureOut">
              <a:rPr lang="da-DK" smtClean="0"/>
              <a:t>27-05-2020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2DC05BB-C6E5-4EFB-A6C5-19B19C549416}" type="slidenum">
              <a:rPr lang="da-DK" smtClean="0"/>
              <a:t>‹nr.›</a:t>
            </a:fld>
            <a:endParaRPr lang="da-DK"/>
          </a:p>
        </p:txBody>
      </p:sp>
    </p:spTree>
    <p:extLst>
      <p:ext uri="{BB962C8B-B14F-4D97-AF65-F5344CB8AC3E}">
        <p14:creationId xmlns:p14="http://schemas.microsoft.com/office/powerpoint/2010/main" val="156068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pic>
        <p:nvPicPr>
          <p:cNvPr id="7" name="Billede 6">
            <a:extLst>
              <a:ext uri="{FF2B5EF4-FFF2-40B4-BE49-F238E27FC236}">
                <a16:creationId xmlns:a16="http://schemas.microsoft.com/office/drawing/2014/main" id="{B4979D4E-EE05-4CFB-B78F-2A4B18E15D1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2009" y="333470"/>
            <a:ext cx="1584429" cy="203133"/>
          </a:xfrm>
          <a:prstGeom prst="rect">
            <a:avLst/>
          </a:prstGeom>
        </p:spPr>
      </p:pic>
      <p:sp>
        <p:nvSpPr>
          <p:cNvPr id="8" name="Rektangel 7">
            <a:extLst>
              <a:ext uri="{FF2B5EF4-FFF2-40B4-BE49-F238E27FC236}">
                <a16:creationId xmlns:a16="http://schemas.microsoft.com/office/drawing/2014/main" id="{F8271E94-6F48-45F6-9388-284635CA43C5}"/>
              </a:ext>
            </a:extLst>
          </p:cNvPr>
          <p:cNvSpPr/>
          <p:nvPr userDrawn="1"/>
        </p:nvSpPr>
        <p:spPr>
          <a:xfrm>
            <a:off x="0" y="0"/>
            <a:ext cx="371562" cy="9906000"/>
          </a:xfrm>
          <a:prstGeom prst="rect">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dirty="0"/>
          </a:p>
        </p:txBody>
      </p:sp>
    </p:spTree>
    <p:extLst>
      <p:ext uri="{BB962C8B-B14F-4D97-AF65-F5344CB8AC3E}">
        <p14:creationId xmlns:p14="http://schemas.microsoft.com/office/powerpoint/2010/main" val="2339872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a-DK"/>
              <a:t>Klik for at redigere titeltypografien i masteren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5C259AFB-6710-4AB1-BB59-985B85632F89}" type="datetimeFigureOut">
              <a:rPr lang="da-DK" smtClean="0"/>
              <a:t>27-05-2020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2DC05BB-C6E5-4EFB-A6C5-19B19C549416}" type="slidenum">
              <a:rPr lang="da-DK" smtClean="0"/>
              <a:t>‹nr.›</a:t>
            </a:fld>
            <a:endParaRPr lang="da-DK"/>
          </a:p>
        </p:txBody>
      </p:sp>
    </p:spTree>
    <p:extLst>
      <p:ext uri="{BB962C8B-B14F-4D97-AF65-F5344CB8AC3E}">
        <p14:creationId xmlns:p14="http://schemas.microsoft.com/office/powerpoint/2010/main" val="1111686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5C259AFB-6710-4AB1-BB59-985B85632F89}" type="datetimeFigureOut">
              <a:rPr lang="da-DK" smtClean="0"/>
              <a:t>27-05-2020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A2DC05BB-C6E5-4EFB-A6C5-19B19C549416}" type="slidenum">
              <a:rPr lang="da-DK" smtClean="0"/>
              <a:t>‹nr.›</a:t>
            </a:fld>
            <a:endParaRPr lang="da-DK"/>
          </a:p>
        </p:txBody>
      </p:sp>
    </p:spTree>
    <p:extLst>
      <p:ext uri="{BB962C8B-B14F-4D97-AF65-F5344CB8AC3E}">
        <p14:creationId xmlns:p14="http://schemas.microsoft.com/office/powerpoint/2010/main" val="1755103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Content Placeholder 3"/>
          <p:cNvSpPr>
            <a:spLocks noGrp="1"/>
          </p:cNvSpPr>
          <p:nvPr>
            <p:ph sz="half" idx="2"/>
          </p:nvPr>
        </p:nvSpPr>
        <p:spPr>
          <a:xfrm>
            <a:off x="472381" y="3618442"/>
            <a:ext cx="2901255"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Content Placeholder 5"/>
          <p:cNvSpPr>
            <a:spLocks noGrp="1"/>
          </p:cNvSpPr>
          <p:nvPr>
            <p:ph sz="quarter" idx="4"/>
          </p:nvPr>
        </p:nvSpPr>
        <p:spPr>
          <a:xfrm>
            <a:off x="3471863" y="3618442"/>
            <a:ext cx="2915543"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5C259AFB-6710-4AB1-BB59-985B85632F89}" type="datetimeFigureOut">
              <a:rPr lang="da-DK" smtClean="0"/>
              <a:t>27-05-2020</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A2DC05BB-C6E5-4EFB-A6C5-19B19C549416}" type="slidenum">
              <a:rPr lang="da-DK" smtClean="0"/>
              <a:t>‹nr.›</a:t>
            </a:fld>
            <a:endParaRPr lang="da-DK"/>
          </a:p>
        </p:txBody>
      </p:sp>
    </p:spTree>
    <p:extLst>
      <p:ext uri="{BB962C8B-B14F-4D97-AF65-F5344CB8AC3E}">
        <p14:creationId xmlns:p14="http://schemas.microsoft.com/office/powerpoint/2010/main" val="1137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5C259AFB-6710-4AB1-BB59-985B85632F89}" type="datetimeFigureOut">
              <a:rPr lang="da-DK" smtClean="0"/>
              <a:t>27-05-2020</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A2DC05BB-C6E5-4EFB-A6C5-19B19C549416}" type="slidenum">
              <a:rPr lang="da-DK" smtClean="0"/>
              <a:t>‹nr.›</a:t>
            </a:fld>
            <a:endParaRPr lang="da-DK"/>
          </a:p>
        </p:txBody>
      </p:sp>
    </p:spTree>
    <p:extLst>
      <p:ext uri="{BB962C8B-B14F-4D97-AF65-F5344CB8AC3E}">
        <p14:creationId xmlns:p14="http://schemas.microsoft.com/office/powerpoint/2010/main" val="1324135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59AFB-6710-4AB1-BB59-985B85632F89}" type="datetimeFigureOut">
              <a:rPr lang="da-DK" smtClean="0"/>
              <a:t>27-05-2020</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A2DC05BB-C6E5-4EFB-A6C5-19B19C549416}" type="slidenum">
              <a:rPr lang="da-DK" smtClean="0"/>
              <a:t>‹nr.›</a:t>
            </a:fld>
            <a:endParaRPr lang="da-DK"/>
          </a:p>
        </p:txBody>
      </p:sp>
    </p:spTree>
    <p:extLst>
      <p:ext uri="{BB962C8B-B14F-4D97-AF65-F5344CB8AC3E}">
        <p14:creationId xmlns:p14="http://schemas.microsoft.com/office/powerpoint/2010/main" val="1927398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5C259AFB-6710-4AB1-BB59-985B85632F89}" type="datetimeFigureOut">
              <a:rPr lang="da-DK" smtClean="0"/>
              <a:t>27-05-2020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A2DC05BB-C6E5-4EFB-A6C5-19B19C549416}" type="slidenum">
              <a:rPr lang="da-DK" smtClean="0"/>
              <a:t>‹nr.›</a:t>
            </a:fld>
            <a:endParaRPr lang="da-DK"/>
          </a:p>
        </p:txBody>
      </p:sp>
    </p:spTree>
    <p:extLst>
      <p:ext uri="{BB962C8B-B14F-4D97-AF65-F5344CB8AC3E}">
        <p14:creationId xmlns:p14="http://schemas.microsoft.com/office/powerpoint/2010/main" val="3615097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Klik på ikonet for at tilføje et billede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5C259AFB-6710-4AB1-BB59-985B85632F89}" type="datetimeFigureOut">
              <a:rPr lang="da-DK" smtClean="0"/>
              <a:t>27-05-2020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A2DC05BB-C6E5-4EFB-A6C5-19B19C549416}" type="slidenum">
              <a:rPr lang="da-DK" smtClean="0"/>
              <a:t>‹nr.›</a:t>
            </a:fld>
            <a:endParaRPr lang="da-DK"/>
          </a:p>
        </p:txBody>
      </p:sp>
    </p:spTree>
    <p:extLst>
      <p:ext uri="{BB962C8B-B14F-4D97-AF65-F5344CB8AC3E}">
        <p14:creationId xmlns:p14="http://schemas.microsoft.com/office/powerpoint/2010/main" val="2858407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C259AFB-6710-4AB1-BB59-985B85632F89}" type="datetimeFigureOut">
              <a:rPr lang="da-DK" smtClean="0"/>
              <a:t>27-05-2020</a:t>
            </a:fld>
            <a:endParaRPr lang="da-DK"/>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2DC05BB-C6E5-4EFB-A6C5-19B19C549416}" type="slidenum">
              <a:rPr lang="da-DK" smtClean="0"/>
              <a:t>‹nr.›</a:t>
            </a:fld>
            <a:endParaRPr lang="da-DK"/>
          </a:p>
        </p:txBody>
      </p:sp>
    </p:spTree>
    <p:extLst>
      <p:ext uri="{BB962C8B-B14F-4D97-AF65-F5344CB8AC3E}">
        <p14:creationId xmlns:p14="http://schemas.microsoft.com/office/powerpoint/2010/main" val="3777845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D66D3FD8-3B45-415C-8061-03CDE4AA9A58}"/>
              </a:ext>
            </a:extLst>
          </p:cNvPr>
          <p:cNvSpPr/>
          <p:nvPr/>
        </p:nvSpPr>
        <p:spPr>
          <a:xfrm>
            <a:off x="0" y="0"/>
            <a:ext cx="6858000" cy="9906000"/>
          </a:xfrm>
          <a:prstGeom prst="rect">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dirty="0"/>
          </a:p>
        </p:txBody>
      </p:sp>
      <p:pic>
        <p:nvPicPr>
          <p:cNvPr id="9" name="Grafik 8" descr="Tabelindstilling, bordopsætning">
            <a:extLst>
              <a:ext uri="{FF2B5EF4-FFF2-40B4-BE49-F238E27FC236}">
                <a16:creationId xmlns:a16="http://schemas.microsoft.com/office/drawing/2014/main" id="{D72EEB10-D7BF-4C55-BF6A-977AC8D94A8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54126">
            <a:off x="-774449" y="-1104526"/>
            <a:ext cx="8287259" cy="8287259"/>
          </a:xfrm>
          <a:prstGeom prst="rect">
            <a:avLst/>
          </a:prstGeom>
        </p:spPr>
      </p:pic>
      <p:grpSp>
        <p:nvGrpSpPr>
          <p:cNvPr id="3" name="Gruppe 2">
            <a:extLst>
              <a:ext uri="{FF2B5EF4-FFF2-40B4-BE49-F238E27FC236}">
                <a16:creationId xmlns:a16="http://schemas.microsoft.com/office/drawing/2014/main" id="{C478DDAF-5999-4337-9605-CC684451011F}"/>
              </a:ext>
            </a:extLst>
          </p:cNvPr>
          <p:cNvGrpSpPr/>
          <p:nvPr/>
        </p:nvGrpSpPr>
        <p:grpSpPr>
          <a:xfrm>
            <a:off x="1" y="5848678"/>
            <a:ext cx="5076055" cy="2745470"/>
            <a:chOff x="1" y="3491842"/>
            <a:chExt cx="5076055" cy="2745470"/>
          </a:xfrm>
        </p:grpSpPr>
        <p:sp>
          <p:nvSpPr>
            <p:cNvPr id="4" name="Rektangel 3">
              <a:extLst>
                <a:ext uri="{FF2B5EF4-FFF2-40B4-BE49-F238E27FC236}">
                  <a16:creationId xmlns:a16="http://schemas.microsoft.com/office/drawing/2014/main" id="{74817E56-C30A-4E10-8340-3EB88EFF07B0}"/>
                </a:ext>
              </a:extLst>
            </p:cNvPr>
            <p:cNvSpPr/>
            <p:nvPr/>
          </p:nvSpPr>
          <p:spPr>
            <a:xfrm>
              <a:off x="1" y="3491842"/>
              <a:ext cx="5076055" cy="27454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dirty="0"/>
            </a:p>
          </p:txBody>
        </p:sp>
        <p:sp>
          <p:nvSpPr>
            <p:cNvPr id="5" name="Tekstboks 5">
              <a:extLst>
                <a:ext uri="{FF2B5EF4-FFF2-40B4-BE49-F238E27FC236}">
                  <a16:creationId xmlns:a16="http://schemas.microsoft.com/office/drawing/2014/main" id="{0EF3D99C-2C59-4D82-BDA4-2CA4013475C3}"/>
                </a:ext>
              </a:extLst>
            </p:cNvPr>
            <p:cNvSpPr txBox="1"/>
            <p:nvPr/>
          </p:nvSpPr>
          <p:spPr>
            <a:xfrm>
              <a:off x="143790" y="4172862"/>
              <a:ext cx="4212186" cy="2046714"/>
            </a:xfrm>
            <a:prstGeom prst="rect">
              <a:avLst/>
            </a:prstGeom>
            <a:noFill/>
          </p:spPr>
          <p:txBody>
            <a:bodyPr wrap="square" rtlCol="0">
              <a:spAutoFit/>
            </a:bodyPr>
            <a:lstStyle/>
            <a:p>
              <a:r>
                <a:rPr lang="da-DK" dirty="0">
                  <a:solidFill>
                    <a:srgbClr val="FF6600"/>
                  </a:solidFill>
                  <a:latin typeface="Mari Book" pitchFamily="34" charset="0"/>
                  <a:cs typeface="Times New Roman" panose="02020603050405020304" pitchFamily="18" charset="0"/>
                </a:rPr>
                <a:t>Faktarapport til undersøgelse om </a:t>
              </a:r>
              <a:br>
                <a:rPr lang="da-DK" dirty="0">
                  <a:solidFill>
                    <a:srgbClr val="FF6600"/>
                  </a:solidFill>
                  <a:latin typeface="Mari Book" pitchFamily="34" charset="0"/>
                  <a:cs typeface="Times New Roman" panose="02020603050405020304" pitchFamily="18" charset="0"/>
                </a:rPr>
              </a:br>
              <a:r>
                <a:rPr lang="da-DK" dirty="0">
                  <a:solidFill>
                    <a:srgbClr val="FF6600"/>
                  </a:solidFill>
                  <a:latin typeface="Mari Book" pitchFamily="34" charset="0"/>
                  <a:cs typeface="Times New Roman" panose="02020603050405020304" pitchFamily="18" charset="0"/>
                </a:rPr>
                <a:t>indlagte patienters oplevelser af maden </a:t>
              </a:r>
              <a:br>
                <a:rPr lang="da-DK" dirty="0">
                  <a:solidFill>
                    <a:srgbClr val="FF6600"/>
                  </a:solidFill>
                  <a:latin typeface="Mari Book" pitchFamily="34" charset="0"/>
                  <a:cs typeface="Times New Roman" panose="02020603050405020304" pitchFamily="18" charset="0"/>
                </a:rPr>
              </a:br>
              <a:r>
                <a:rPr lang="da-DK" dirty="0">
                  <a:solidFill>
                    <a:srgbClr val="FF6600"/>
                  </a:solidFill>
                  <a:latin typeface="Mari Book" pitchFamily="34" charset="0"/>
                  <a:cs typeface="Times New Roman" panose="02020603050405020304" pitchFamily="18" charset="0"/>
                </a:rPr>
                <a:t>på hospitaler og psykiatriske centre </a:t>
              </a:r>
              <a:br>
                <a:rPr lang="da-DK" dirty="0">
                  <a:solidFill>
                    <a:srgbClr val="FF6600"/>
                  </a:solidFill>
                  <a:latin typeface="Mari Book" pitchFamily="34" charset="0"/>
                  <a:cs typeface="Times New Roman" panose="02020603050405020304" pitchFamily="18" charset="0"/>
                </a:rPr>
              </a:br>
              <a:r>
                <a:rPr lang="da-DK" dirty="0">
                  <a:solidFill>
                    <a:srgbClr val="FF6600"/>
                  </a:solidFill>
                  <a:latin typeface="Mari Book" pitchFamily="34" charset="0"/>
                  <a:cs typeface="Times New Roman" panose="02020603050405020304" pitchFamily="18" charset="0"/>
                </a:rPr>
                <a:t>i Region Hovedstaden</a:t>
              </a:r>
              <a:endParaRPr lang="da-DK" sz="400" dirty="0">
                <a:solidFill>
                  <a:srgbClr val="215968"/>
                </a:solidFill>
                <a:latin typeface="Mari Book" pitchFamily="34" charset="0"/>
                <a:cs typeface="Times New Roman" panose="02020603050405020304" pitchFamily="18" charset="0"/>
              </a:endParaRPr>
            </a:p>
            <a:p>
              <a:endParaRPr lang="da-DK" sz="1400" dirty="0">
                <a:latin typeface="Mari Book" pitchFamily="34" charset="0"/>
                <a:cs typeface="Times New Roman" panose="02020603050405020304" pitchFamily="18" charset="0"/>
              </a:endParaRPr>
            </a:p>
            <a:p>
              <a:r>
                <a:rPr lang="da-DK" sz="1400" dirty="0">
                  <a:latin typeface="Mari Book" pitchFamily="34" charset="0"/>
                  <a:cs typeface="Times New Roman" panose="02020603050405020304" pitchFamily="18" charset="0"/>
                </a:rPr>
                <a:t>- Uddybende information om undersøgelsens </a:t>
              </a:r>
              <a:br>
                <a:rPr lang="da-DK" sz="1400" dirty="0">
                  <a:latin typeface="Mari Book" pitchFamily="34" charset="0"/>
                  <a:cs typeface="Times New Roman" panose="02020603050405020304" pitchFamily="18" charset="0"/>
                </a:rPr>
              </a:br>
              <a:r>
                <a:rPr lang="da-DK" sz="1400" dirty="0">
                  <a:latin typeface="Mari Book" pitchFamily="34" charset="0"/>
                  <a:cs typeface="Times New Roman" panose="02020603050405020304" pitchFamily="18" charset="0"/>
                </a:rPr>
                <a:t>   metode og materiale</a:t>
              </a:r>
              <a:endParaRPr lang="da-DK" sz="750" dirty="0">
                <a:solidFill>
                  <a:srgbClr val="FF6600"/>
                </a:solidFill>
                <a:latin typeface="Mari Book" pitchFamily="34" charset="0"/>
                <a:cs typeface="Times New Roman" panose="02020603050405020304" pitchFamily="18" charset="0"/>
              </a:endParaRPr>
            </a:p>
            <a:p>
              <a:endParaRPr lang="da-DK" sz="1000" dirty="0">
                <a:solidFill>
                  <a:srgbClr val="FF6600"/>
                </a:solidFill>
                <a:latin typeface="Mari Book" pitchFamily="34" charset="0"/>
                <a:cs typeface="Times New Roman" panose="02020603050405020304" pitchFamily="18" charset="0"/>
              </a:endParaRPr>
            </a:p>
            <a:p>
              <a:endParaRPr lang="da-DK" sz="300" dirty="0">
                <a:solidFill>
                  <a:srgbClr val="A16819"/>
                </a:solidFill>
                <a:latin typeface="Mari Book" pitchFamily="34" charset="0"/>
                <a:cs typeface="Times New Roman" panose="02020603050405020304" pitchFamily="18" charset="0"/>
              </a:endParaRPr>
            </a:p>
          </p:txBody>
        </p:sp>
        <p:sp>
          <p:nvSpPr>
            <p:cNvPr id="6" name="Rektangel 5">
              <a:extLst>
                <a:ext uri="{FF2B5EF4-FFF2-40B4-BE49-F238E27FC236}">
                  <a16:creationId xmlns:a16="http://schemas.microsoft.com/office/drawing/2014/main" id="{B006806A-534A-40AE-BCDD-06BEEC7AF9AA}"/>
                </a:ext>
              </a:extLst>
            </p:cNvPr>
            <p:cNvSpPr/>
            <p:nvPr/>
          </p:nvSpPr>
          <p:spPr>
            <a:xfrm>
              <a:off x="4162405" y="5900714"/>
              <a:ext cx="697627" cy="246221"/>
            </a:xfrm>
            <a:prstGeom prst="rect">
              <a:avLst/>
            </a:prstGeom>
          </p:spPr>
          <p:txBody>
            <a:bodyPr wrap="none">
              <a:spAutoFit/>
            </a:bodyPr>
            <a:lstStyle/>
            <a:p>
              <a:r>
                <a:rPr lang="da-DK" sz="1000" dirty="0">
                  <a:latin typeface="Mari Book" pitchFamily="34" charset="0"/>
                  <a:cs typeface="Times New Roman" panose="02020603050405020304" pitchFamily="18" charset="0"/>
                </a:rPr>
                <a:t>Juni 2020</a:t>
              </a:r>
              <a:endParaRPr lang="da-DK" sz="1000" dirty="0"/>
            </a:p>
          </p:txBody>
        </p:sp>
        <p:pic>
          <p:nvPicPr>
            <p:cNvPr id="7" name="Billede 6">
              <a:extLst>
                <a:ext uri="{FF2B5EF4-FFF2-40B4-BE49-F238E27FC236}">
                  <a16:creationId xmlns:a16="http://schemas.microsoft.com/office/drawing/2014/main" id="{08734005-72A5-4055-B65C-58D4C48DCBF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03837" y="3767832"/>
              <a:ext cx="1584429" cy="203133"/>
            </a:xfrm>
            <a:prstGeom prst="rect">
              <a:avLst/>
            </a:prstGeom>
          </p:spPr>
        </p:pic>
      </p:grpSp>
    </p:spTree>
    <p:extLst>
      <p:ext uri="{BB962C8B-B14F-4D97-AF65-F5344CB8AC3E}">
        <p14:creationId xmlns:p14="http://schemas.microsoft.com/office/powerpoint/2010/main" val="3324887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BAC1C86C-DB28-4DA2-812C-01E7011DC5BF}"/>
              </a:ext>
            </a:extLst>
          </p:cNvPr>
          <p:cNvSpPr/>
          <p:nvPr/>
        </p:nvSpPr>
        <p:spPr>
          <a:xfrm>
            <a:off x="543605" y="1436914"/>
            <a:ext cx="6103938" cy="818605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0" rIns="180000" bIns="0" numCol="2" spcCol="180000" rtlCol="0" anchor="t">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14000"/>
              </a:lnSpc>
              <a:spcAft>
                <a:spcPts val="0"/>
              </a:spcAft>
            </a:pPr>
            <a:r>
              <a:rPr lang="da-DK" sz="1400" b="1" dirty="0">
                <a:solidFill>
                  <a:schemeClr val="tx1"/>
                </a:solidFill>
                <a:latin typeface="Mari" panose="020B0506040000020004" pitchFamily="34" charset="0"/>
              </a:rPr>
              <a:t>Tidsforløb for undersøgelsen</a:t>
            </a:r>
          </a:p>
          <a:p>
            <a:pPr>
              <a:lnSpc>
                <a:spcPct val="114000"/>
              </a:lnSpc>
              <a:spcAft>
                <a:spcPts val="0"/>
              </a:spcAft>
            </a:pPr>
            <a:endParaRPr lang="da-DK" sz="200" b="1" dirty="0">
              <a:solidFill>
                <a:schemeClr val="tx1"/>
              </a:solidFill>
              <a:latin typeface="Mari" panose="020B0506040000020004" pitchFamily="34" charset="0"/>
            </a:endParaRPr>
          </a:p>
          <a:p>
            <a:pPr>
              <a:lnSpc>
                <a:spcPct val="114000"/>
              </a:lnSpc>
              <a:spcAft>
                <a:spcPts val="0"/>
              </a:spcAft>
            </a:pPr>
            <a:r>
              <a:rPr lang="da-DK" sz="1100" dirty="0">
                <a:solidFill>
                  <a:schemeClr val="tx1"/>
                </a:solidFill>
                <a:latin typeface="Mari Book" pitchFamily="34" charset="0"/>
              </a:rPr>
              <a:t>Spørgeskemaet er udsendt til patienter, der er udskrevet i januar 2020. </a:t>
            </a:r>
          </a:p>
          <a:p>
            <a:pPr>
              <a:lnSpc>
                <a:spcPct val="114000"/>
              </a:lnSpc>
              <a:spcAft>
                <a:spcPts val="0"/>
              </a:spcAft>
            </a:pPr>
            <a:r>
              <a:rPr lang="da-DK" sz="1100" dirty="0">
                <a:solidFill>
                  <a:schemeClr val="tx1"/>
                </a:solidFill>
                <a:latin typeface="Mari Book" pitchFamily="34" charset="0"/>
              </a:rPr>
              <a:t>Udsendelsen er gennemført a to runder for at sikre, at der går kortest mulig tid fra patienterne er udskrevet, til de modtager et spørgeskema. De fleste modtager følgebrev og spørgeskema med digital post, mens der sendes fysiske breve ud til de patienter, der ikke har e-Boks.</a:t>
            </a:r>
          </a:p>
          <a:p>
            <a:pPr>
              <a:lnSpc>
                <a:spcPct val="114000"/>
              </a:lnSpc>
              <a:spcAft>
                <a:spcPts val="0"/>
              </a:spcAft>
            </a:pPr>
            <a:r>
              <a:rPr lang="da-DK" sz="1100" dirty="0">
                <a:solidFill>
                  <a:schemeClr val="tx1"/>
                </a:solidFill>
                <a:latin typeface="Mari Book" pitchFamily="34" charset="0"/>
              </a:rPr>
              <a:t>Patienterne modtager spørgeskemaet en til to uger efter udskrivelsen. En uge efter første invitation modtager patienter, som endnu ikke har udfyldt spørgeskemaet, en digital påmindelse. </a:t>
            </a:r>
          </a:p>
          <a:p>
            <a:pPr>
              <a:lnSpc>
                <a:spcPct val="114000"/>
              </a:lnSpc>
              <a:spcAft>
                <a:spcPts val="0"/>
              </a:spcAft>
            </a:pPr>
            <a:r>
              <a:rPr lang="da-DK" sz="1100" dirty="0">
                <a:solidFill>
                  <a:schemeClr val="tx1"/>
                </a:solidFill>
                <a:latin typeface="Mari Book" pitchFamily="34" charset="0"/>
              </a:rPr>
              <a:t>De patienter, der ikke besvarer spørgeskemaet inden for to til tre uger, modtager en påmindelse inkl. spørgeskema og frankeret svarkuvert med fysisk post, Uanset om de tidligere har fået digital- eller fysisk post</a:t>
            </a:r>
          </a:p>
          <a:p>
            <a:pPr>
              <a:lnSpc>
                <a:spcPct val="114000"/>
              </a:lnSpc>
              <a:spcAft>
                <a:spcPts val="0"/>
              </a:spcAft>
            </a:pPr>
            <a:endParaRPr lang="da-DK" sz="1100" dirty="0">
              <a:solidFill>
                <a:schemeClr val="tx1"/>
              </a:solidFill>
              <a:latin typeface="Mari Book" pitchFamily="34" charset="0"/>
            </a:endParaRPr>
          </a:p>
          <a:p>
            <a:pPr>
              <a:lnSpc>
                <a:spcPct val="114000"/>
              </a:lnSpc>
            </a:pPr>
            <a:r>
              <a:rPr lang="da-DK" sz="1200" b="1" dirty="0">
                <a:solidFill>
                  <a:schemeClr val="tx1"/>
                </a:solidFill>
                <a:latin typeface="Mari" panose="020B0506040000020004" pitchFamily="34" charset="0"/>
              </a:rPr>
              <a:t>Løbenummer knyttet til hver patient</a:t>
            </a:r>
          </a:p>
          <a:p>
            <a:pPr>
              <a:lnSpc>
                <a:spcPct val="114000"/>
              </a:lnSpc>
              <a:spcAft>
                <a:spcPts val="0"/>
              </a:spcAft>
            </a:pPr>
            <a:r>
              <a:rPr lang="da-DK" sz="1100" dirty="0">
                <a:solidFill>
                  <a:schemeClr val="tx1"/>
                </a:solidFill>
                <a:latin typeface="Mari Book" pitchFamily="34" charset="0"/>
              </a:rPr>
              <a:t>Spørgeskemaerne er påtrykt et løbenummer, så besvarelserne i undersøgelsens datasæt kun er knyttet til løbenummeret og ikke direkte til personhenførbare oplysninger. Løbenummeret sikrer, at der kun udsendes påmindelsesbreve til de patienter, der endnu ikke har svaret. Desuden sikrer løbenummeret, at der ikke inkluderes besvarelse af spørgeskemaet fra samme patient både i papirversionen og internetversionen, samt at patienternes besvarelser kan kobles med baggrundsdata (fx køn, alder, indlæggelsestid) i</a:t>
            </a:r>
            <a:br>
              <a:rPr lang="da-DK" sz="1100" dirty="0">
                <a:solidFill>
                  <a:schemeClr val="tx1"/>
                </a:solidFill>
                <a:latin typeface="Mari Book" pitchFamily="34" charset="0"/>
              </a:rPr>
            </a:br>
            <a:r>
              <a:rPr lang="da-DK" sz="1100" dirty="0">
                <a:solidFill>
                  <a:schemeClr val="tx1"/>
                </a:solidFill>
                <a:latin typeface="Mari Book" pitchFamily="34" charset="0"/>
              </a:rPr>
              <a:t> analysen.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400" b="1" dirty="0">
                <a:solidFill>
                  <a:schemeClr val="tx1"/>
                </a:solidFill>
                <a:latin typeface="Mari" panose="020B0506040000020004" pitchFamily="34" charset="0"/>
              </a:rPr>
              <a:t>Inklusionskriterier</a:t>
            </a:r>
          </a:p>
          <a:p>
            <a:pPr>
              <a:lnSpc>
                <a:spcPct val="114000"/>
              </a:lnSpc>
              <a:spcAft>
                <a:spcPts val="0"/>
              </a:spcAft>
            </a:pPr>
            <a:r>
              <a:rPr lang="da-DK" sz="1100" dirty="0">
                <a:solidFill>
                  <a:schemeClr val="tx1"/>
                </a:solidFill>
                <a:latin typeface="Mari Book" pitchFamily="34" charset="0"/>
              </a:rPr>
              <a:t>Undersøgelsen er baseret på et udtræk af patienter fra Sundhedsplatformen. Undersøgelsen omfatter både somatisk og psykiatrisk indlagte fra Region Hovedstadens hospitaler/centre. Undersøgelsens inklusionskriterier er følgende:</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Patienter der er udskrevet i uge 1-4 2020</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Patienter der har været indlagt i mere end 48 timer</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Patienter der er udskrevet til eget hjem</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Patienter der er over 18 år</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Undersøgelsens eksklusionskriterier er:</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Patienter der har været indlagt med en spiseforstyrrelse</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400" b="1" dirty="0">
                <a:solidFill>
                  <a:schemeClr val="tx1"/>
                </a:solidFill>
                <a:latin typeface="Mari" panose="020B0506040000020004" pitchFamily="34" charset="0"/>
              </a:rPr>
              <a:t>Udtræk</a:t>
            </a:r>
          </a:p>
          <a:p>
            <a:pPr>
              <a:lnSpc>
                <a:spcPct val="114000"/>
              </a:lnSpc>
              <a:spcAft>
                <a:spcPts val="0"/>
              </a:spcAft>
            </a:pPr>
            <a:endParaRPr lang="da-DK" sz="2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KOPA har modtaget et udtræk fra Sundhedsplatformen på op til 400 patienter pr. hospitalsmatrikel/center. Der er et frafald af patienter fra undersøgelsen på grund af post, der ikke kan leveres, og patienter, der dør i perioden fra udtræk til udsendelse af spørgeskema.</a:t>
            </a:r>
          </a:p>
          <a:p>
            <a:pPr>
              <a:lnSpc>
                <a:spcPct val="114000"/>
              </a:lnSpc>
              <a:spcAft>
                <a:spcPts val="0"/>
              </a:spcAft>
            </a:pPr>
            <a:endParaRPr lang="da-DK" sz="1100" dirty="0">
              <a:solidFill>
                <a:schemeClr val="tx1"/>
              </a:solidFill>
              <a:latin typeface="Mari Book" pitchFamily="34" charset="0"/>
            </a:endParaRPr>
          </a:p>
          <a:p>
            <a:pPr>
              <a:lnSpc>
                <a:spcPct val="114000"/>
              </a:lnSpc>
            </a:pPr>
            <a:r>
              <a:rPr lang="da-DK" sz="1400" b="1" dirty="0">
                <a:solidFill>
                  <a:schemeClr val="tx1"/>
                </a:solidFill>
                <a:latin typeface="Mari" panose="020B0506040000020004" pitchFamily="34" charset="0"/>
              </a:rPr>
              <a:t>Anonymiserede svar ved små enheder</a:t>
            </a:r>
          </a:p>
          <a:p>
            <a:pPr>
              <a:lnSpc>
                <a:spcPct val="114000"/>
              </a:lnSpc>
              <a:spcAft>
                <a:spcPts val="0"/>
              </a:spcAft>
            </a:pPr>
            <a:endParaRPr lang="da-DK" sz="2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Nogle psykiatriske centre har meget få besvarelser. For disse matrikler er svarene anonymiseret. Selve resultaterne er blanket ud, men yderst i bilagstabellen står der, hvor mange svar, der er. Dette er gjort for at sikre anonymiteten. De psykiatriske centres svar indgår i køkkenresultatet og regionsresultatet.</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400" b="1" dirty="0">
                <a:solidFill>
                  <a:schemeClr val="tx1"/>
                </a:solidFill>
                <a:latin typeface="Mari" panose="020B0506040000020004" pitchFamily="34" charset="0"/>
              </a:rPr>
              <a:t>Svarprocenter</a:t>
            </a:r>
          </a:p>
          <a:p>
            <a:pPr>
              <a:lnSpc>
                <a:spcPct val="114000"/>
              </a:lnSpc>
              <a:spcAft>
                <a:spcPts val="0"/>
              </a:spcAft>
            </a:pPr>
            <a:endParaRPr lang="da-DK" sz="2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I alt 3.681 patienter har fået tilsendt </a:t>
            </a:r>
          </a:p>
          <a:p>
            <a:pPr>
              <a:lnSpc>
                <a:spcPct val="114000"/>
              </a:lnSpc>
              <a:spcAft>
                <a:spcPts val="0"/>
              </a:spcAft>
            </a:pPr>
            <a:r>
              <a:rPr lang="da-DK" sz="1100" dirty="0">
                <a:solidFill>
                  <a:schemeClr val="tx1"/>
                </a:solidFill>
                <a:latin typeface="Mari Book" pitchFamily="34" charset="0"/>
              </a:rPr>
              <a:t>spørgeskemaet. Heraf har 1.844 patienter besvaret spørgeskemaet, hvilket giver en samlet svarprocent på 50,1 %.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200" b="1" dirty="0">
                <a:solidFill>
                  <a:schemeClr val="tx1"/>
                </a:solidFill>
                <a:latin typeface="Mari" panose="020B0506040000020004" pitchFamily="34" charset="0"/>
              </a:rPr>
              <a:t>Respondenternes repræsentativitet</a:t>
            </a:r>
          </a:p>
          <a:p>
            <a:pPr>
              <a:lnSpc>
                <a:spcPct val="114000"/>
              </a:lnSpc>
            </a:pPr>
            <a:r>
              <a:rPr lang="da-DK" sz="1100" dirty="0">
                <a:solidFill>
                  <a:schemeClr val="tx1"/>
                </a:solidFill>
                <a:latin typeface="Mari Book" pitchFamily="34" charset="0"/>
              </a:rPr>
              <a:t>Gennem en bortfaldsanalyse beskrives det, hvorvidt der er en skævvridning i, hvem der besvarer spørgeskemaet. Dvs. om deltagerne i undersøgelsen adskiller sig væsentligt fra dem, der ikke deltager i undersøgelsen. </a:t>
            </a:r>
          </a:p>
          <a:p>
            <a:pPr>
              <a:lnSpc>
                <a:spcPct val="114000"/>
              </a:lnSpc>
              <a:spcAft>
                <a:spcPts val="0"/>
              </a:spcAft>
            </a:pPr>
            <a:endParaRPr lang="da-DK" sz="1100" dirty="0">
              <a:solidFill>
                <a:schemeClr val="tx1"/>
              </a:solidFill>
              <a:latin typeface="Mari Book" pitchFamily="34" charset="0"/>
            </a:endParaRPr>
          </a:p>
        </p:txBody>
      </p:sp>
      <p:sp>
        <p:nvSpPr>
          <p:cNvPr id="3" name="Pladsholder til diasnummer 12">
            <a:extLst>
              <a:ext uri="{FF2B5EF4-FFF2-40B4-BE49-F238E27FC236}">
                <a16:creationId xmlns:a16="http://schemas.microsoft.com/office/drawing/2014/main" id="{79598E53-0C73-4F7E-84E3-DB5342439C1A}"/>
              </a:ext>
            </a:extLst>
          </p:cNvPr>
          <p:cNvSpPr txBox="1">
            <a:spLocks/>
          </p:cNvSpPr>
          <p:nvPr/>
        </p:nvSpPr>
        <p:spPr>
          <a:xfrm>
            <a:off x="5514050" y="9597571"/>
            <a:ext cx="1146193" cy="87672"/>
          </a:xfrm>
          <a:prstGeom prst="rect">
            <a:avLst/>
          </a:prstGeom>
        </p:spPr>
        <p:txBody>
          <a:bodyPr/>
          <a:lstStyle>
            <a:defPPr>
              <a:defRPr lang="en-US"/>
            </a:defPPr>
            <a:lvl1pPr marL="0" algn="l" defTabSz="457200" rtl="0" eaLnBrk="1" latinLnBrk="0" hangingPunct="1">
              <a:defRPr sz="75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BA701B5-6A05-42DF-8300-8150EF2C5758}" type="slidenum">
              <a:rPr lang="da-DK" sz="1100" smtClean="0">
                <a:solidFill>
                  <a:schemeClr val="tx1"/>
                </a:solidFill>
                <a:latin typeface="Mari Book" pitchFamily="34" charset="0"/>
              </a:rPr>
              <a:pPr algn="r"/>
              <a:t>10</a:t>
            </a:fld>
            <a:endParaRPr lang="da-DK" sz="1100" dirty="0">
              <a:solidFill>
                <a:schemeClr val="tx1"/>
              </a:solidFill>
              <a:latin typeface="Mari Book" pitchFamily="34" charset="0"/>
            </a:endParaRPr>
          </a:p>
        </p:txBody>
      </p:sp>
    </p:spTree>
    <p:extLst>
      <p:ext uri="{BB962C8B-B14F-4D97-AF65-F5344CB8AC3E}">
        <p14:creationId xmlns:p14="http://schemas.microsoft.com/office/powerpoint/2010/main" val="481117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BAC1C86C-DB28-4DA2-812C-01E7011DC5BF}"/>
              </a:ext>
            </a:extLst>
          </p:cNvPr>
          <p:cNvSpPr/>
          <p:nvPr/>
        </p:nvSpPr>
        <p:spPr>
          <a:xfrm>
            <a:off x="543605" y="1436914"/>
            <a:ext cx="6103938" cy="818605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0" rIns="180000" bIns="0" numCol="2" spcCol="180000" rtlCol="0" anchor="t">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14000"/>
              </a:lnSpc>
              <a:spcAft>
                <a:spcPts val="0"/>
              </a:spcAft>
            </a:pPr>
            <a:r>
              <a:rPr lang="da-DK" sz="1200" b="1" dirty="0">
                <a:solidFill>
                  <a:schemeClr val="tx1"/>
                </a:solidFill>
                <a:latin typeface="Mari" panose="020B0506040000020004" pitchFamily="34" charset="0"/>
              </a:rPr>
              <a:t>Køn</a:t>
            </a:r>
          </a:p>
          <a:p>
            <a:pPr>
              <a:lnSpc>
                <a:spcPct val="114000"/>
              </a:lnSpc>
              <a:spcAft>
                <a:spcPts val="0"/>
              </a:spcAft>
            </a:pPr>
            <a:r>
              <a:rPr lang="da-DK" sz="1100" dirty="0">
                <a:solidFill>
                  <a:schemeClr val="tx1"/>
                </a:solidFill>
                <a:latin typeface="Mari Book" pitchFamily="34" charset="0"/>
              </a:rPr>
              <a:t>Svarprocenten for mænd og kvinder er den samme, så undersøgelsen er repræsentativ på denne parameter.</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200" b="1" dirty="0">
                <a:solidFill>
                  <a:schemeClr val="tx1"/>
                </a:solidFill>
                <a:latin typeface="Mari" panose="020B0506040000020004" pitchFamily="34" charset="0"/>
              </a:rPr>
              <a:t>Alder</a:t>
            </a:r>
          </a:p>
          <a:p>
            <a:pPr>
              <a:lnSpc>
                <a:spcPct val="114000"/>
              </a:lnSpc>
              <a:spcAft>
                <a:spcPts val="0"/>
              </a:spcAft>
            </a:pPr>
            <a:r>
              <a:rPr lang="da-DK" sz="1100" dirty="0">
                <a:solidFill>
                  <a:schemeClr val="tx1"/>
                </a:solidFill>
                <a:latin typeface="Mari Book" pitchFamily="34" charset="0"/>
              </a:rPr>
              <a:t>Patienterne, der har svaret på undersøgelsen, kan opdeles i to aldersgrupper: 0-65 år og 65+ år. Størstedelen af besvarelserne (52,4 %) kommer fra de 65+ årige, som er overrepræsenterede </a:t>
            </a:r>
            <a:br>
              <a:rPr lang="da-DK" sz="1100" dirty="0">
                <a:solidFill>
                  <a:schemeClr val="tx1"/>
                </a:solidFill>
                <a:latin typeface="Mari Book" pitchFamily="34" charset="0"/>
              </a:rPr>
            </a:br>
            <a:r>
              <a:rPr lang="da-DK" sz="1100" dirty="0">
                <a:solidFill>
                  <a:schemeClr val="tx1"/>
                </a:solidFill>
                <a:latin typeface="Mari Book" pitchFamily="34" charset="0"/>
              </a:rPr>
              <a:t>i undersøgelsen.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200" b="1" dirty="0">
                <a:solidFill>
                  <a:schemeClr val="tx1"/>
                </a:solidFill>
                <a:latin typeface="Mari" panose="020B0506040000020004" pitchFamily="34" charset="0"/>
              </a:rPr>
              <a:t>Indlæggelsestid</a:t>
            </a:r>
          </a:p>
          <a:p>
            <a:pPr>
              <a:lnSpc>
                <a:spcPct val="114000"/>
              </a:lnSpc>
              <a:spcAft>
                <a:spcPts val="0"/>
              </a:spcAft>
            </a:pPr>
            <a:r>
              <a:rPr lang="da-DK" sz="1100" dirty="0">
                <a:solidFill>
                  <a:schemeClr val="tx1"/>
                </a:solidFill>
                <a:latin typeface="Mari Book" pitchFamily="34" charset="0"/>
              </a:rPr>
              <a:t>Patienterne, der har svaret på undersøgelsen, er opdelt i under syv dages indlæggelse og syv dage eller længere. Bortfaldsanalysen viser, at patienter indlagt i kortere tid er overrepræsenteret med en svarprocent på 53,4.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br>
              <a:rPr lang="da-DK" sz="1100" dirty="0">
                <a:solidFill>
                  <a:schemeClr val="tx1"/>
                </a:solidFill>
                <a:latin typeface="Mari Book" pitchFamily="34" charset="0"/>
              </a:rPr>
            </a:br>
            <a:endParaRPr lang="da-DK" sz="1100" dirty="0">
              <a:solidFill>
                <a:schemeClr val="tx1"/>
              </a:solidFill>
              <a:latin typeface="Mari Book" pitchFamily="34" charset="0"/>
            </a:endParaRPr>
          </a:p>
          <a:p>
            <a:pPr>
              <a:lnSpc>
                <a:spcPct val="114000"/>
              </a:lnSpc>
              <a:spcAft>
                <a:spcPts val="0"/>
              </a:spcAft>
            </a:pPr>
            <a:endParaRPr lang="da-DK" sz="1100" b="1" dirty="0">
              <a:solidFill>
                <a:schemeClr val="tx1"/>
              </a:solidFill>
              <a:latin typeface="Mari Book" pitchFamily="34" charset="0"/>
            </a:endParaRPr>
          </a:p>
          <a:p>
            <a:pPr>
              <a:lnSpc>
                <a:spcPct val="114000"/>
              </a:lnSpc>
              <a:spcAft>
                <a:spcPts val="0"/>
              </a:spcAft>
            </a:pPr>
            <a:endParaRPr lang="da-DK" sz="1100" b="1" dirty="0">
              <a:solidFill>
                <a:schemeClr val="tx1"/>
              </a:solidFill>
              <a:latin typeface="Mari Book" pitchFamily="34" charset="0"/>
            </a:endParaRPr>
          </a:p>
          <a:p>
            <a:pPr>
              <a:lnSpc>
                <a:spcPct val="114000"/>
              </a:lnSpc>
              <a:spcAft>
                <a:spcPts val="0"/>
              </a:spcAft>
            </a:pPr>
            <a:r>
              <a:rPr lang="da-DK" sz="1200" b="1" dirty="0" err="1">
                <a:solidFill>
                  <a:schemeClr val="tx1"/>
                </a:solidFill>
                <a:latin typeface="Mari" panose="020B0506040000020004" pitchFamily="34" charset="0"/>
              </a:rPr>
              <a:t>Somatik</a:t>
            </a:r>
            <a:r>
              <a:rPr lang="da-DK" sz="1200" b="1" dirty="0">
                <a:solidFill>
                  <a:schemeClr val="tx1"/>
                </a:solidFill>
                <a:latin typeface="Mari" panose="020B0506040000020004" pitchFamily="34" charset="0"/>
              </a:rPr>
              <a:t> og psykiatri</a:t>
            </a:r>
          </a:p>
          <a:p>
            <a:pPr>
              <a:lnSpc>
                <a:spcPct val="114000"/>
              </a:lnSpc>
              <a:spcAft>
                <a:spcPts val="0"/>
              </a:spcAft>
            </a:pPr>
            <a:r>
              <a:rPr lang="da-DK" sz="1100" dirty="0">
                <a:solidFill>
                  <a:schemeClr val="tx1"/>
                </a:solidFill>
                <a:latin typeface="Mari Book" pitchFamily="34" charset="0"/>
              </a:rPr>
              <a:t>Patienter indlagt på et somatisk sygehus har </a:t>
            </a:r>
            <a:br>
              <a:rPr lang="da-DK" sz="1100" dirty="0">
                <a:solidFill>
                  <a:schemeClr val="tx1"/>
                </a:solidFill>
                <a:latin typeface="Mari Book" pitchFamily="34" charset="0"/>
              </a:rPr>
            </a:br>
            <a:r>
              <a:rPr lang="da-DK" sz="1100" dirty="0">
                <a:solidFill>
                  <a:schemeClr val="tx1"/>
                </a:solidFill>
                <a:latin typeface="Mari Book" pitchFamily="34" charset="0"/>
              </a:rPr>
              <a:t>i langt højere grad besvaret spørgeskemaet </a:t>
            </a:r>
            <a:br>
              <a:rPr lang="da-DK" sz="1100" dirty="0">
                <a:solidFill>
                  <a:schemeClr val="tx1"/>
                </a:solidFill>
                <a:latin typeface="Mari Book" pitchFamily="34" charset="0"/>
              </a:rPr>
            </a:br>
            <a:r>
              <a:rPr lang="da-DK" sz="1100" dirty="0">
                <a:solidFill>
                  <a:schemeClr val="tx1"/>
                </a:solidFill>
                <a:latin typeface="Mari Book" pitchFamily="34" charset="0"/>
              </a:rPr>
              <a:t>(54 %) set i forhold til patienter indlagt </a:t>
            </a:r>
            <a:br>
              <a:rPr lang="da-DK" sz="1100" dirty="0">
                <a:solidFill>
                  <a:schemeClr val="tx1"/>
                </a:solidFill>
                <a:latin typeface="Mari Book" pitchFamily="34" charset="0"/>
              </a:rPr>
            </a:br>
            <a:r>
              <a:rPr lang="da-DK" sz="1100" dirty="0">
                <a:solidFill>
                  <a:schemeClr val="tx1"/>
                </a:solidFill>
                <a:latin typeface="Mari Book" pitchFamily="34" charset="0"/>
              </a:rPr>
              <a:t>i psykiatrien (30 %).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200" b="1" dirty="0">
                <a:solidFill>
                  <a:schemeClr val="tx1"/>
                </a:solidFill>
                <a:latin typeface="Mari" panose="020B0506040000020004" pitchFamily="34" charset="0"/>
              </a:rPr>
              <a:t>Indlæggelsesform</a:t>
            </a:r>
          </a:p>
          <a:p>
            <a:pPr>
              <a:lnSpc>
                <a:spcPct val="114000"/>
              </a:lnSpc>
              <a:spcAft>
                <a:spcPts val="0"/>
              </a:spcAft>
            </a:pPr>
            <a:r>
              <a:rPr lang="da-DK" sz="1100" dirty="0">
                <a:solidFill>
                  <a:schemeClr val="tx1"/>
                </a:solidFill>
                <a:latin typeface="Mari Book" pitchFamily="34" charset="0"/>
              </a:rPr>
              <a:t>Planlagt indlagte patienter har i højere grad (57 %) besvaret spørgeskemaet end de akut indlagte (48 %).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400" b="1" dirty="0">
                <a:solidFill>
                  <a:schemeClr val="tx1"/>
                </a:solidFill>
                <a:latin typeface="Mari" panose="020B0506040000020004" pitchFamily="34" charset="0"/>
              </a:rPr>
              <a:t>Analyser og sammenligning med regionsresultatet </a:t>
            </a:r>
          </a:p>
          <a:p>
            <a:pPr>
              <a:lnSpc>
                <a:spcPct val="114000"/>
              </a:lnSpc>
              <a:spcAft>
                <a:spcPts val="0"/>
              </a:spcAft>
            </a:pPr>
            <a:endParaRPr lang="da-DK" sz="200" b="1" dirty="0">
              <a:solidFill>
                <a:schemeClr val="tx1"/>
              </a:solidFill>
              <a:latin typeface="Mari" panose="020B0506040000020004" pitchFamily="34" charset="0"/>
            </a:endParaRPr>
          </a:p>
          <a:p>
            <a:pPr>
              <a:lnSpc>
                <a:spcPct val="114000"/>
              </a:lnSpc>
              <a:spcAft>
                <a:spcPts val="0"/>
              </a:spcAft>
            </a:pPr>
            <a:r>
              <a:rPr lang="da-DK" sz="1100" dirty="0">
                <a:solidFill>
                  <a:schemeClr val="tx1"/>
                </a:solidFill>
                <a:latin typeface="Mari Book" pitchFamily="34" charset="0"/>
              </a:rPr>
              <a:t>Resultater for de enkelte køkkener og hospitalsmatrikler sammenlignes med og placeres over (O), under (U) eller ikke forskelligt fra regionsresultatet (G). </a:t>
            </a:r>
          </a:p>
          <a:p>
            <a:pPr>
              <a:lnSpc>
                <a:spcPct val="114000"/>
              </a:lnSpc>
              <a:spcAft>
                <a:spcPts val="0"/>
              </a:spcAft>
            </a:pPr>
            <a:r>
              <a:rPr lang="da-DK" sz="1100" dirty="0">
                <a:solidFill>
                  <a:schemeClr val="tx1"/>
                </a:solidFill>
                <a:latin typeface="Mari Book" pitchFamily="34" charset="0"/>
              </a:rPr>
              <a:t>Sammenligningen med regionsresultatet sker med uparret t-test.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Placeringen af hospitalet/centeret angives som:</a:t>
            </a:r>
          </a:p>
          <a:p>
            <a:pPr>
              <a:lnSpc>
                <a:spcPct val="114000"/>
              </a:lnSpc>
              <a:spcAft>
                <a:spcPts val="0"/>
              </a:spcAft>
            </a:pPr>
            <a:r>
              <a:rPr lang="da-DK" sz="1100" dirty="0">
                <a:solidFill>
                  <a:schemeClr val="tx1"/>
                </a:solidFill>
                <a:latin typeface="Mari Book" pitchFamily="34" charset="0"/>
              </a:rPr>
              <a:t></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O: over regionsresultatet</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U: under regionsresultatet</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G: ikke forskelligt fra regionsresultatet</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p:txBody>
      </p:sp>
      <p:pic>
        <p:nvPicPr>
          <p:cNvPr id="5" name="Billede 4">
            <a:extLst>
              <a:ext uri="{FF2B5EF4-FFF2-40B4-BE49-F238E27FC236}">
                <a16:creationId xmlns:a16="http://schemas.microsoft.com/office/drawing/2014/main" id="{4B31B7FF-08A2-4D54-A4C6-9B1A6F9684F3}"/>
              </a:ext>
            </a:extLst>
          </p:cNvPr>
          <p:cNvPicPr>
            <a:picLocks noChangeAspect="1"/>
          </p:cNvPicPr>
          <p:nvPr/>
        </p:nvPicPr>
        <p:blipFill rotWithShape="1">
          <a:blip r:embed="rId2"/>
          <a:srcRect r="50000"/>
          <a:stretch/>
        </p:blipFill>
        <p:spPr>
          <a:xfrm>
            <a:off x="585006" y="2323488"/>
            <a:ext cx="2973529" cy="1519148"/>
          </a:xfrm>
          <a:prstGeom prst="rect">
            <a:avLst/>
          </a:prstGeom>
        </p:spPr>
      </p:pic>
      <p:pic>
        <p:nvPicPr>
          <p:cNvPr id="7" name="Billede 6">
            <a:extLst>
              <a:ext uri="{FF2B5EF4-FFF2-40B4-BE49-F238E27FC236}">
                <a16:creationId xmlns:a16="http://schemas.microsoft.com/office/drawing/2014/main" id="{54ACCC9C-688F-4225-BD4C-9AB1B97407FC}"/>
              </a:ext>
            </a:extLst>
          </p:cNvPr>
          <p:cNvPicPr>
            <a:picLocks noChangeAspect="1"/>
          </p:cNvPicPr>
          <p:nvPr/>
        </p:nvPicPr>
        <p:blipFill rotWithShape="1">
          <a:blip r:embed="rId3"/>
          <a:srcRect r="50000"/>
          <a:stretch/>
        </p:blipFill>
        <p:spPr>
          <a:xfrm>
            <a:off x="585006" y="5049903"/>
            <a:ext cx="2973529" cy="1519148"/>
          </a:xfrm>
          <a:prstGeom prst="rect">
            <a:avLst/>
          </a:prstGeom>
        </p:spPr>
      </p:pic>
      <p:pic>
        <p:nvPicPr>
          <p:cNvPr id="9" name="Billede 8">
            <a:extLst>
              <a:ext uri="{FF2B5EF4-FFF2-40B4-BE49-F238E27FC236}">
                <a16:creationId xmlns:a16="http://schemas.microsoft.com/office/drawing/2014/main" id="{3459C03B-6A41-4828-9E75-E7772EA2CA76}"/>
              </a:ext>
            </a:extLst>
          </p:cNvPr>
          <p:cNvPicPr>
            <a:picLocks noChangeAspect="1"/>
          </p:cNvPicPr>
          <p:nvPr/>
        </p:nvPicPr>
        <p:blipFill rotWithShape="1">
          <a:blip r:embed="rId4"/>
          <a:srcRect r="50000" b="20557"/>
          <a:stretch/>
        </p:blipFill>
        <p:spPr>
          <a:xfrm>
            <a:off x="585005" y="7776318"/>
            <a:ext cx="2973529" cy="1206850"/>
          </a:xfrm>
          <a:prstGeom prst="rect">
            <a:avLst/>
          </a:prstGeom>
        </p:spPr>
      </p:pic>
      <p:pic>
        <p:nvPicPr>
          <p:cNvPr id="10" name="Billede 9">
            <a:extLst>
              <a:ext uri="{FF2B5EF4-FFF2-40B4-BE49-F238E27FC236}">
                <a16:creationId xmlns:a16="http://schemas.microsoft.com/office/drawing/2014/main" id="{2F7ED474-7425-42F6-B7C5-B92A7CC17200}"/>
              </a:ext>
            </a:extLst>
          </p:cNvPr>
          <p:cNvPicPr>
            <a:picLocks noChangeAspect="1"/>
          </p:cNvPicPr>
          <p:nvPr/>
        </p:nvPicPr>
        <p:blipFill rotWithShape="1">
          <a:blip r:embed="rId5"/>
          <a:srcRect r="50000" b="20557"/>
          <a:stretch/>
        </p:blipFill>
        <p:spPr>
          <a:xfrm>
            <a:off x="3599936" y="2479637"/>
            <a:ext cx="2973529" cy="1206850"/>
          </a:xfrm>
          <a:prstGeom prst="rect">
            <a:avLst/>
          </a:prstGeom>
        </p:spPr>
      </p:pic>
      <p:pic>
        <p:nvPicPr>
          <p:cNvPr id="11" name="Billede 10">
            <a:extLst>
              <a:ext uri="{FF2B5EF4-FFF2-40B4-BE49-F238E27FC236}">
                <a16:creationId xmlns:a16="http://schemas.microsoft.com/office/drawing/2014/main" id="{7B6AA1F5-FA85-431D-A6BA-113E922C655E}"/>
              </a:ext>
            </a:extLst>
          </p:cNvPr>
          <p:cNvPicPr>
            <a:picLocks noChangeAspect="1"/>
          </p:cNvPicPr>
          <p:nvPr/>
        </p:nvPicPr>
        <p:blipFill rotWithShape="1">
          <a:blip r:embed="rId6"/>
          <a:srcRect t="-1" r="51470" b="22894"/>
          <a:stretch/>
        </p:blipFill>
        <p:spPr>
          <a:xfrm>
            <a:off x="3595758" y="4638121"/>
            <a:ext cx="2886079" cy="1171356"/>
          </a:xfrm>
          <a:prstGeom prst="rect">
            <a:avLst/>
          </a:prstGeom>
        </p:spPr>
      </p:pic>
      <p:sp>
        <p:nvSpPr>
          <p:cNvPr id="12" name="Pladsholder til diasnummer 12">
            <a:extLst>
              <a:ext uri="{FF2B5EF4-FFF2-40B4-BE49-F238E27FC236}">
                <a16:creationId xmlns:a16="http://schemas.microsoft.com/office/drawing/2014/main" id="{E92CD4E4-CFBD-4BAB-B3C8-BB26F85AF679}"/>
              </a:ext>
            </a:extLst>
          </p:cNvPr>
          <p:cNvSpPr txBox="1">
            <a:spLocks/>
          </p:cNvSpPr>
          <p:nvPr/>
        </p:nvSpPr>
        <p:spPr>
          <a:xfrm>
            <a:off x="5514050" y="9597571"/>
            <a:ext cx="1146193" cy="87672"/>
          </a:xfrm>
          <a:prstGeom prst="rect">
            <a:avLst/>
          </a:prstGeom>
        </p:spPr>
        <p:txBody>
          <a:bodyPr/>
          <a:lstStyle>
            <a:defPPr>
              <a:defRPr lang="en-US"/>
            </a:defPPr>
            <a:lvl1pPr marL="0" algn="l" defTabSz="457200" rtl="0" eaLnBrk="1" latinLnBrk="0" hangingPunct="1">
              <a:defRPr sz="75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BA701B5-6A05-42DF-8300-8150EF2C5758}" type="slidenum">
              <a:rPr lang="da-DK" sz="1100" smtClean="0">
                <a:solidFill>
                  <a:schemeClr val="tx1"/>
                </a:solidFill>
                <a:latin typeface="Mari Book" pitchFamily="34" charset="0"/>
              </a:rPr>
              <a:pPr algn="r"/>
              <a:t>11</a:t>
            </a:fld>
            <a:endParaRPr lang="da-DK" sz="1100" dirty="0">
              <a:solidFill>
                <a:schemeClr val="tx1"/>
              </a:solidFill>
              <a:latin typeface="Mari Book" pitchFamily="34" charset="0"/>
            </a:endParaRPr>
          </a:p>
        </p:txBody>
      </p:sp>
    </p:spTree>
    <p:extLst>
      <p:ext uri="{BB962C8B-B14F-4D97-AF65-F5344CB8AC3E}">
        <p14:creationId xmlns:p14="http://schemas.microsoft.com/office/powerpoint/2010/main" val="3358594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BAC1C86C-DB28-4DA2-812C-01E7011DC5BF}"/>
              </a:ext>
            </a:extLst>
          </p:cNvPr>
          <p:cNvSpPr/>
          <p:nvPr/>
        </p:nvSpPr>
        <p:spPr>
          <a:xfrm>
            <a:off x="543605" y="1436914"/>
            <a:ext cx="6103938" cy="818605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0" rIns="180000" bIns="0" numCol="2" spcCol="180000" rtlCol="0" anchor="t">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14000"/>
              </a:lnSpc>
              <a:spcAft>
                <a:spcPts val="0"/>
              </a:spcAft>
            </a:pPr>
            <a:r>
              <a:rPr lang="da-DK" sz="1100" dirty="0">
                <a:solidFill>
                  <a:schemeClr val="tx1"/>
                </a:solidFill>
                <a:latin typeface="Mari Book" pitchFamily="34" charset="0"/>
              </a:rPr>
              <a:t>Et G betyder således, at hospitalets resultat ikke adskiller sig signifikant fra regionsresultatet på et 5 % signifikansniveau.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Når placeringer sammenlignes, er det vigtigt at være opmærksom på, at et køkken/hospitalsmatrikel med et O ikke nødvendigvis er bedre end en med et G. Figur 7.1 illustrerer forklaringen. Tre køkkener (et rødt, et grønt og et sort)  er placeret i forhold til regionsresultatet (den vandrette streg).</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Konfidensintervallerne for de tre resultater er markeret med de lodrette streger. Konfidensintervallet er udtryk for den statistiske usikkerhed, resultatet er behæftet med. Konfidensintervallet for det sorte køkken overlapper regionsresultatet, hvorved køkkenet får et G. Konfidensintervallet for det grønne køkken er lige præcis over regionsresultatet, så grønt køkken får et O. Konfidensintervallerne for grønt og sort køkken overlapper, så vi kan ikke sige, at deres resultater er forskellige. Det røde køkken, som er under regionsresultatet, klarer sig derimod signifikant dårligere end det grønne, da deres konfidensintervaller slet ikke overlapper.</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200" dirty="0">
                <a:solidFill>
                  <a:schemeClr val="tx1"/>
                </a:solidFill>
                <a:latin typeface="Mari" panose="020B0506040000020004" pitchFamily="34" charset="0"/>
              </a:rPr>
              <a:t>Statistiske sammenligninger</a:t>
            </a: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endParaRPr lang="da-DK" sz="1200" dirty="0">
              <a:solidFill>
                <a:schemeClr val="tx1"/>
              </a:solidFill>
              <a:latin typeface="Mari" panose="020B0506040000020004" pitchFamily="34" charset="0"/>
            </a:endParaRPr>
          </a:p>
          <a:p>
            <a:pPr>
              <a:lnSpc>
                <a:spcPct val="114000"/>
              </a:lnSpc>
              <a:spcAft>
                <a:spcPts val="0"/>
              </a:spcAft>
            </a:pPr>
            <a:br>
              <a:rPr lang="da-DK" sz="1200" dirty="0">
                <a:solidFill>
                  <a:schemeClr val="tx1"/>
                </a:solidFill>
                <a:latin typeface="Mari" panose="020B0506040000020004" pitchFamily="34" charset="0"/>
              </a:rPr>
            </a:br>
            <a:r>
              <a:rPr lang="da-DK" sz="1200" b="1" dirty="0">
                <a:solidFill>
                  <a:schemeClr val="tx1"/>
                </a:solidFill>
                <a:latin typeface="Mari" panose="020B0506040000020004" pitchFamily="34" charset="0"/>
              </a:rPr>
              <a:t>Vægtning</a:t>
            </a:r>
          </a:p>
          <a:p>
            <a:pPr>
              <a:lnSpc>
                <a:spcPct val="114000"/>
              </a:lnSpc>
              <a:spcAft>
                <a:spcPts val="0"/>
              </a:spcAft>
            </a:pPr>
            <a:r>
              <a:rPr lang="da-DK" sz="1100" dirty="0">
                <a:solidFill>
                  <a:schemeClr val="tx1"/>
                </a:solidFill>
                <a:latin typeface="Mari Book" pitchFamily="34" charset="0"/>
              </a:rPr>
              <a:t>Når vi aggregerer til regionsniveau, indgår svar fra patienterne med forskellig vægt alt efter størrelsen på den hospitalsmatrikel, de har været på. Vi vægter for at få aggregerede resultater, der afspejler samtlige patienters oplevelser og ikke blot oplevelser fra de patienter, som vi har fået svar fra. Regionsresultatet skal afspejle alle patienters oplevelser af maden i regionen.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Undersøgelsen er baseret på en simpel tilfældig stikprøve af patienter fra hver hospitalsmatrikel med et loft på 400. Det er nødvendigt at vægte for at tilgodese de store hospitalers indflydelse på de aggregerede resultater, da vi jo skævvrider størrelsesforholdet ved at sætte loft på stikprøven.</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Der vil også være en vis grad af non-respons (dvs. at svarprocenten ikke er 100), hvilket er endnu en grund til at vægte.</a:t>
            </a:r>
          </a:p>
          <a:p>
            <a:pPr>
              <a:lnSpc>
                <a:spcPct val="114000"/>
              </a:lnSpc>
              <a:spcAft>
                <a:spcPts val="0"/>
              </a:spcAft>
            </a:pPr>
            <a:r>
              <a:rPr lang="da-DK" sz="1100" dirty="0">
                <a:solidFill>
                  <a:schemeClr val="tx1"/>
                </a:solidFill>
                <a:latin typeface="Mari Book" pitchFamily="34" charset="0"/>
              </a:rPr>
              <a:t>Vægten er koblet på hver respondent og beregnes på følgende måde:</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Hver enkelt patients svar tæller altså for et større antal patienter, hvorved store somatiske hospitalsmatrikler får større indflydelse på regionens resultater end små psykiatriske centre. Under antagelse af at patienter, der deltager </a:t>
            </a:r>
            <a:br>
              <a:rPr lang="da-DK" sz="1100" dirty="0">
                <a:solidFill>
                  <a:schemeClr val="tx1"/>
                </a:solidFill>
                <a:latin typeface="Mari Book" pitchFamily="34" charset="0"/>
              </a:rPr>
            </a:br>
            <a:r>
              <a:rPr lang="da-DK" sz="1100" dirty="0">
                <a:solidFill>
                  <a:schemeClr val="tx1"/>
                </a:solidFill>
                <a:latin typeface="Mari Book" pitchFamily="34" charset="0"/>
              </a:rPr>
              <a:t>i undersøgelsen, ikke adskiller sig væsentligt fra patienter, der ikke deltager, sikrer vægtningen, at resultaterne er repræsentative for samtlige patientoplevelser fra de deltagende hospitaler/centre i inklusionsperioden. </a:t>
            </a:r>
            <a:endParaRPr lang="da-DK" sz="1200" dirty="0">
              <a:solidFill>
                <a:schemeClr val="tx1"/>
              </a:solidFill>
              <a:latin typeface="Mari" panose="020B0506040000020004" pitchFamily="34" charset="0"/>
            </a:endParaRPr>
          </a:p>
        </p:txBody>
      </p:sp>
      <p:pic>
        <p:nvPicPr>
          <p:cNvPr id="2" name="Billede 1">
            <a:extLst>
              <a:ext uri="{FF2B5EF4-FFF2-40B4-BE49-F238E27FC236}">
                <a16:creationId xmlns:a16="http://schemas.microsoft.com/office/drawing/2014/main" id="{F699B487-AB05-414F-A094-7DD15EF6C3AF}"/>
              </a:ext>
            </a:extLst>
          </p:cNvPr>
          <p:cNvPicPr>
            <a:picLocks noChangeAspect="1"/>
          </p:cNvPicPr>
          <p:nvPr/>
        </p:nvPicPr>
        <p:blipFill>
          <a:blip r:embed="rId2"/>
          <a:stretch>
            <a:fillRect/>
          </a:stretch>
        </p:blipFill>
        <p:spPr>
          <a:xfrm>
            <a:off x="736027" y="7110393"/>
            <a:ext cx="1803974" cy="2295300"/>
          </a:xfrm>
          <a:prstGeom prst="rect">
            <a:avLst/>
          </a:prstGeom>
        </p:spPr>
      </p:pic>
      <p:grpSp>
        <p:nvGrpSpPr>
          <p:cNvPr id="5" name="Gruppe 4">
            <a:extLst>
              <a:ext uri="{FF2B5EF4-FFF2-40B4-BE49-F238E27FC236}">
                <a16:creationId xmlns:a16="http://schemas.microsoft.com/office/drawing/2014/main" id="{2C2C7E35-AA54-49FE-854F-BFEC4E05199B}"/>
              </a:ext>
            </a:extLst>
          </p:cNvPr>
          <p:cNvGrpSpPr/>
          <p:nvPr/>
        </p:nvGrpSpPr>
        <p:grpSpPr>
          <a:xfrm>
            <a:off x="7517378" y="999833"/>
            <a:ext cx="4268221" cy="1171868"/>
            <a:chOff x="896982" y="4429660"/>
            <a:chExt cx="4268221" cy="1025812"/>
          </a:xfrm>
          <a:solidFill>
            <a:srgbClr val="215968"/>
          </a:solidFill>
        </p:grpSpPr>
        <p:grpSp>
          <p:nvGrpSpPr>
            <p:cNvPr id="6" name="Gruppe 5">
              <a:extLst>
                <a:ext uri="{FF2B5EF4-FFF2-40B4-BE49-F238E27FC236}">
                  <a16:creationId xmlns:a16="http://schemas.microsoft.com/office/drawing/2014/main" id="{8AABF370-98A9-4BC7-ABF2-50583F73B0E3}"/>
                </a:ext>
              </a:extLst>
            </p:cNvPr>
            <p:cNvGrpSpPr/>
            <p:nvPr/>
          </p:nvGrpSpPr>
          <p:grpSpPr>
            <a:xfrm>
              <a:off x="896982" y="4429660"/>
              <a:ext cx="4268221" cy="1025812"/>
              <a:chOff x="-533458" y="1906048"/>
              <a:chExt cx="4268221" cy="1025812"/>
            </a:xfrm>
            <a:grpFill/>
          </p:grpSpPr>
          <p:sp>
            <p:nvSpPr>
              <p:cNvPr id="9" name="Rektangel 8">
                <a:extLst>
                  <a:ext uri="{FF2B5EF4-FFF2-40B4-BE49-F238E27FC236}">
                    <a16:creationId xmlns:a16="http://schemas.microsoft.com/office/drawing/2014/main" id="{1805C79A-1B5D-43C6-AFDC-FCADAC0921FA}"/>
                  </a:ext>
                </a:extLst>
              </p:cNvPr>
              <p:cNvSpPr/>
              <p:nvPr/>
            </p:nvSpPr>
            <p:spPr>
              <a:xfrm>
                <a:off x="-533458" y="1906048"/>
                <a:ext cx="4268221" cy="10258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grpSp>
            <p:nvGrpSpPr>
              <p:cNvPr id="10" name="Gruppe 9">
                <a:extLst>
                  <a:ext uri="{FF2B5EF4-FFF2-40B4-BE49-F238E27FC236}">
                    <a16:creationId xmlns:a16="http://schemas.microsoft.com/office/drawing/2014/main" id="{F83B892A-D5BF-40DC-B8F3-EE7CFF2150F2}"/>
                  </a:ext>
                </a:extLst>
              </p:cNvPr>
              <p:cNvGrpSpPr/>
              <p:nvPr/>
            </p:nvGrpSpPr>
            <p:grpSpPr>
              <a:xfrm>
                <a:off x="240928" y="2070778"/>
                <a:ext cx="3199143" cy="847134"/>
                <a:chOff x="240928" y="2049182"/>
                <a:chExt cx="3199143" cy="847134"/>
              </a:xfrm>
              <a:grpFill/>
            </p:grpSpPr>
            <p:sp>
              <p:nvSpPr>
                <p:cNvPr id="11" name="Tekstfelt 10">
                  <a:extLst>
                    <a:ext uri="{FF2B5EF4-FFF2-40B4-BE49-F238E27FC236}">
                      <a16:creationId xmlns:a16="http://schemas.microsoft.com/office/drawing/2014/main" id="{4A1540B3-CE65-403C-86F4-7590A4800D57}"/>
                    </a:ext>
                  </a:extLst>
                </p:cNvPr>
                <p:cNvSpPr txBox="1"/>
                <p:nvPr/>
              </p:nvSpPr>
              <p:spPr>
                <a:xfrm>
                  <a:off x="240928" y="2049182"/>
                  <a:ext cx="3199143" cy="404125"/>
                </a:xfrm>
                <a:prstGeom prst="rect">
                  <a:avLst/>
                </a:prstGeom>
                <a:grpFill/>
              </p:spPr>
              <p:txBody>
                <a:bodyPr wrap="square" rtlCol="0">
                  <a:spAutoFit/>
                </a:bodyPr>
                <a:lstStyle/>
                <a:p>
                  <a:pPr algn="ctr"/>
                  <a:r>
                    <a:rPr lang="da-DK" sz="1200" dirty="0">
                      <a:solidFill>
                        <a:schemeClr val="bg1"/>
                      </a:solidFill>
                      <a:latin typeface="Mari" panose="020B0506040000020004" pitchFamily="34" charset="0"/>
                    </a:rPr>
                    <a:t>Hospitalsmatriklens totale antal unikke personer i inklusionsperioden</a:t>
                  </a:r>
                </a:p>
              </p:txBody>
            </p:sp>
            <p:cxnSp>
              <p:nvCxnSpPr>
                <p:cNvPr id="12" name="Lige forbindelse 11">
                  <a:extLst>
                    <a:ext uri="{FF2B5EF4-FFF2-40B4-BE49-F238E27FC236}">
                      <a16:creationId xmlns:a16="http://schemas.microsoft.com/office/drawing/2014/main" id="{5C35A897-8DFB-458E-B146-EAB0285AA25C}"/>
                    </a:ext>
                  </a:extLst>
                </p:cNvPr>
                <p:cNvCxnSpPr>
                  <a:cxnSpLocks/>
                </p:cNvCxnSpPr>
                <p:nvPr/>
              </p:nvCxnSpPr>
              <p:spPr>
                <a:xfrm flipV="1">
                  <a:off x="395366" y="2439448"/>
                  <a:ext cx="2894242" cy="1943"/>
                </a:xfrm>
                <a:prstGeom prst="line">
                  <a:avLst/>
                </a:prstGeom>
                <a:grpFill/>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kstfelt 12">
                  <a:extLst>
                    <a:ext uri="{FF2B5EF4-FFF2-40B4-BE49-F238E27FC236}">
                      <a16:creationId xmlns:a16="http://schemas.microsoft.com/office/drawing/2014/main" id="{F6690D12-E312-40FE-947B-1DB9916DAF0A}"/>
                    </a:ext>
                  </a:extLst>
                </p:cNvPr>
                <p:cNvSpPr txBox="1"/>
                <p:nvPr/>
              </p:nvSpPr>
              <p:spPr>
                <a:xfrm>
                  <a:off x="533628" y="2492191"/>
                  <a:ext cx="2552168" cy="404125"/>
                </a:xfrm>
                <a:prstGeom prst="rect">
                  <a:avLst/>
                </a:prstGeom>
                <a:grpFill/>
              </p:spPr>
              <p:txBody>
                <a:bodyPr wrap="square" rtlCol="0">
                  <a:spAutoFit/>
                </a:bodyPr>
                <a:lstStyle/>
                <a:p>
                  <a:pPr algn="ctr"/>
                  <a:r>
                    <a:rPr lang="da-DK" sz="1200" dirty="0">
                      <a:solidFill>
                        <a:schemeClr val="bg1"/>
                      </a:solidFill>
                      <a:latin typeface="Mari" panose="020B0506040000020004" pitchFamily="34" charset="0"/>
                    </a:rPr>
                    <a:t>Afsnittets antal svar i undersøgelsen</a:t>
                  </a:r>
                </a:p>
              </p:txBody>
            </p:sp>
          </p:grpSp>
        </p:grpSp>
        <p:sp>
          <p:nvSpPr>
            <p:cNvPr id="7" name="Tekstfelt 6">
              <a:extLst>
                <a:ext uri="{FF2B5EF4-FFF2-40B4-BE49-F238E27FC236}">
                  <a16:creationId xmlns:a16="http://schemas.microsoft.com/office/drawing/2014/main" id="{EF610415-81CB-42B4-A78A-498A951095EB}"/>
                </a:ext>
              </a:extLst>
            </p:cNvPr>
            <p:cNvSpPr txBox="1"/>
            <p:nvPr/>
          </p:nvSpPr>
          <p:spPr>
            <a:xfrm>
              <a:off x="925451" y="4837261"/>
              <a:ext cx="607400" cy="523220"/>
            </a:xfrm>
            <a:prstGeom prst="rect">
              <a:avLst/>
            </a:prstGeom>
            <a:grpFill/>
          </p:spPr>
          <p:txBody>
            <a:bodyPr wrap="square" rtlCol="0">
              <a:spAutoFit/>
            </a:bodyPr>
            <a:lstStyle/>
            <a:p>
              <a:pPr algn="ctr"/>
              <a:r>
                <a:rPr lang="da-DK" sz="1400" dirty="0">
                  <a:solidFill>
                    <a:schemeClr val="bg1"/>
                  </a:solidFill>
                  <a:latin typeface="Mari" panose="020B0506040000020004" pitchFamily="34" charset="0"/>
                </a:rPr>
                <a:t>Vægt</a:t>
              </a:r>
              <a:r>
                <a:rPr lang="da-DK" sz="1200" dirty="0">
                  <a:solidFill>
                    <a:schemeClr val="bg1"/>
                  </a:solidFill>
                  <a:latin typeface="Mari" panose="020B0506040000020004" pitchFamily="34" charset="0"/>
                </a:rPr>
                <a:t>  </a:t>
              </a:r>
            </a:p>
          </p:txBody>
        </p:sp>
        <p:sp>
          <p:nvSpPr>
            <p:cNvPr id="8" name="Tekstfelt 7">
              <a:extLst>
                <a:ext uri="{FF2B5EF4-FFF2-40B4-BE49-F238E27FC236}">
                  <a16:creationId xmlns:a16="http://schemas.microsoft.com/office/drawing/2014/main" id="{DB66C8A3-7B74-4FBF-8B61-AEBB4CD384F7}"/>
                </a:ext>
              </a:extLst>
            </p:cNvPr>
            <p:cNvSpPr txBox="1"/>
            <p:nvPr/>
          </p:nvSpPr>
          <p:spPr>
            <a:xfrm>
              <a:off x="1444752" y="4798873"/>
              <a:ext cx="308575" cy="338554"/>
            </a:xfrm>
            <a:prstGeom prst="rect">
              <a:avLst/>
            </a:prstGeom>
            <a:grpFill/>
          </p:spPr>
          <p:txBody>
            <a:bodyPr wrap="square" rtlCol="0">
              <a:spAutoFit/>
            </a:bodyPr>
            <a:lstStyle/>
            <a:p>
              <a:pPr algn="ctr"/>
              <a:r>
                <a:rPr lang="da-DK" sz="1600" dirty="0">
                  <a:solidFill>
                    <a:schemeClr val="bg1"/>
                  </a:solidFill>
                  <a:latin typeface="Mari" panose="020B0506040000020004" pitchFamily="34" charset="0"/>
                </a:rPr>
                <a:t>=</a:t>
              </a:r>
            </a:p>
          </p:txBody>
        </p:sp>
      </p:grpSp>
      <p:pic>
        <p:nvPicPr>
          <p:cNvPr id="23" name="Billede 22">
            <a:extLst>
              <a:ext uri="{FF2B5EF4-FFF2-40B4-BE49-F238E27FC236}">
                <a16:creationId xmlns:a16="http://schemas.microsoft.com/office/drawing/2014/main" id="{97BAB2ED-196A-4C16-9191-868C7DB20D14}"/>
              </a:ext>
            </a:extLst>
          </p:cNvPr>
          <p:cNvPicPr>
            <a:picLocks noChangeAspect="1"/>
          </p:cNvPicPr>
          <p:nvPr/>
        </p:nvPicPr>
        <p:blipFill>
          <a:blip r:embed="rId3"/>
          <a:stretch>
            <a:fillRect/>
          </a:stretch>
        </p:blipFill>
        <p:spPr>
          <a:xfrm>
            <a:off x="3661391" y="6006033"/>
            <a:ext cx="2840350" cy="779067"/>
          </a:xfrm>
          <a:prstGeom prst="rect">
            <a:avLst/>
          </a:prstGeom>
        </p:spPr>
      </p:pic>
      <p:sp>
        <p:nvSpPr>
          <p:cNvPr id="24" name="Pladsholder til diasnummer 12">
            <a:extLst>
              <a:ext uri="{FF2B5EF4-FFF2-40B4-BE49-F238E27FC236}">
                <a16:creationId xmlns:a16="http://schemas.microsoft.com/office/drawing/2014/main" id="{9CC71BA5-BA67-4F03-A4A8-B6DA41942FF8}"/>
              </a:ext>
            </a:extLst>
          </p:cNvPr>
          <p:cNvSpPr txBox="1">
            <a:spLocks/>
          </p:cNvSpPr>
          <p:nvPr/>
        </p:nvSpPr>
        <p:spPr>
          <a:xfrm>
            <a:off x="5514050" y="9597571"/>
            <a:ext cx="1146193" cy="87672"/>
          </a:xfrm>
          <a:prstGeom prst="rect">
            <a:avLst/>
          </a:prstGeom>
        </p:spPr>
        <p:txBody>
          <a:bodyPr/>
          <a:lstStyle>
            <a:defPPr>
              <a:defRPr lang="en-US"/>
            </a:defPPr>
            <a:lvl1pPr marL="0" algn="l" defTabSz="457200" rtl="0" eaLnBrk="1" latinLnBrk="0" hangingPunct="1">
              <a:defRPr sz="75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BA701B5-6A05-42DF-8300-8150EF2C5758}" type="slidenum">
              <a:rPr lang="da-DK" sz="1100" smtClean="0">
                <a:solidFill>
                  <a:schemeClr val="tx1"/>
                </a:solidFill>
                <a:latin typeface="Mari Book" pitchFamily="34" charset="0"/>
              </a:rPr>
              <a:pPr algn="r"/>
              <a:t>12</a:t>
            </a:fld>
            <a:endParaRPr lang="da-DK" sz="1100" dirty="0">
              <a:solidFill>
                <a:schemeClr val="tx1"/>
              </a:solidFill>
              <a:latin typeface="Mari Book" pitchFamily="34" charset="0"/>
            </a:endParaRPr>
          </a:p>
        </p:txBody>
      </p:sp>
    </p:spTree>
    <p:extLst>
      <p:ext uri="{BB962C8B-B14F-4D97-AF65-F5344CB8AC3E}">
        <p14:creationId xmlns:p14="http://schemas.microsoft.com/office/powerpoint/2010/main" val="262313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F70DCF4C-2C38-4D24-9959-8FD557F04633}"/>
              </a:ext>
            </a:extLst>
          </p:cNvPr>
          <p:cNvSpPr/>
          <p:nvPr/>
        </p:nvSpPr>
        <p:spPr>
          <a:xfrm>
            <a:off x="0" y="861784"/>
            <a:ext cx="6858000" cy="8617852"/>
          </a:xfrm>
          <a:prstGeom prst="rect">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350" dirty="0"/>
          </a:p>
        </p:txBody>
      </p:sp>
      <p:sp>
        <p:nvSpPr>
          <p:cNvPr id="5" name="Rektangel 4">
            <a:extLst>
              <a:ext uri="{FF2B5EF4-FFF2-40B4-BE49-F238E27FC236}">
                <a16:creationId xmlns:a16="http://schemas.microsoft.com/office/drawing/2014/main" id="{7252DEF3-42B2-43C0-B429-E1C41D02BE2B}"/>
              </a:ext>
            </a:extLst>
          </p:cNvPr>
          <p:cNvSpPr/>
          <p:nvPr/>
        </p:nvSpPr>
        <p:spPr>
          <a:xfrm>
            <a:off x="467544" y="1412776"/>
            <a:ext cx="5918742" cy="3547125"/>
          </a:xfrm>
          <a:prstGeom prst="rect">
            <a:avLst/>
          </a:prstGeom>
          <a:noFill/>
        </p:spPr>
        <p:txBody>
          <a:bodyPr wrap="square">
            <a:spAutoFit/>
          </a:bodyPr>
          <a:lstStyle/>
          <a:p>
            <a:r>
              <a:rPr lang="da-DK" sz="1100" dirty="0">
                <a:solidFill>
                  <a:schemeClr val="bg1"/>
                </a:solidFill>
                <a:latin typeface="Mari Book" pitchFamily="34" charset="0"/>
              </a:rPr>
              <a:t>Faktarapport til undersøgelse om indlagte patienters oplevelser af maden på hospitaler og psykiatriske centre i Region Hovedstaden </a:t>
            </a:r>
          </a:p>
          <a:p>
            <a:endParaRPr lang="da-DK" sz="1100" dirty="0">
              <a:solidFill>
                <a:schemeClr val="bg1"/>
              </a:solidFill>
              <a:latin typeface="Mari Book" pitchFamily="34" charset="0"/>
            </a:endParaRPr>
          </a:p>
          <a:p>
            <a:pPr marL="171450" indent="-171450">
              <a:buFontTx/>
              <a:buChar char="-"/>
            </a:pPr>
            <a:r>
              <a:rPr lang="da-DK" sz="1100" dirty="0">
                <a:solidFill>
                  <a:schemeClr val="bg1"/>
                </a:solidFill>
                <a:latin typeface="Mari Book" pitchFamily="34" charset="0"/>
              </a:rPr>
              <a:t>Uddybende information om undersøgelsens metode og materiale</a:t>
            </a:r>
          </a:p>
          <a:p>
            <a:pPr marL="171450" indent="-171450">
              <a:buFontTx/>
              <a:buChar char="-"/>
            </a:pPr>
            <a:endParaRPr lang="da-DK" sz="1100" dirty="0">
              <a:solidFill>
                <a:schemeClr val="bg1"/>
              </a:solidFill>
              <a:latin typeface="Mari Book" pitchFamily="34" charset="0"/>
            </a:endParaRPr>
          </a:p>
          <a:p>
            <a:pPr marL="171450" indent="-171450">
              <a:buFontTx/>
              <a:buChar char="-"/>
            </a:pPr>
            <a:endParaRPr lang="da-DK" sz="1100" dirty="0">
              <a:solidFill>
                <a:schemeClr val="bg1"/>
              </a:solidFill>
              <a:latin typeface="Mari Book" pitchFamily="34" charset="0"/>
            </a:endParaRPr>
          </a:p>
          <a:p>
            <a:pPr marL="171450" indent="-171450">
              <a:buFontTx/>
              <a:buChar char="-"/>
            </a:pPr>
            <a:endParaRPr lang="da-DK" sz="1100" dirty="0">
              <a:solidFill>
                <a:schemeClr val="bg1"/>
              </a:solidFill>
              <a:latin typeface="Mari Book" pitchFamily="34" charset="0"/>
            </a:endParaRPr>
          </a:p>
          <a:p>
            <a:pPr marL="171450" indent="-171450">
              <a:buFontTx/>
              <a:buChar char="-"/>
            </a:pPr>
            <a:endParaRPr lang="da-DK" sz="500" dirty="0">
              <a:solidFill>
                <a:schemeClr val="bg1"/>
              </a:solidFill>
              <a:latin typeface="Mari Book" pitchFamily="34" charset="0"/>
            </a:endParaRPr>
          </a:p>
          <a:p>
            <a:endParaRPr lang="da-DK" sz="1050" dirty="0">
              <a:solidFill>
                <a:schemeClr val="bg1"/>
              </a:solidFill>
              <a:latin typeface="Mari Book" pitchFamily="34" charset="0"/>
            </a:endParaRPr>
          </a:p>
          <a:p>
            <a:r>
              <a:rPr lang="da-DK" sz="1100" dirty="0">
                <a:solidFill>
                  <a:schemeClr val="bg1"/>
                </a:solidFill>
                <a:latin typeface="Mari Book" pitchFamily="34" charset="0"/>
              </a:rPr>
              <a:t>Udarbejdet af Kompetencecenter for Patientoplevelser, juni 2020</a:t>
            </a:r>
          </a:p>
          <a:p>
            <a:endParaRPr lang="da-DK" sz="1100" dirty="0">
              <a:solidFill>
                <a:schemeClr val="bg1"/>
              </a:solidFill>
              <a:latin typeface="Mari Book" pitchFamily="34" charset="0"/>
            </a:endParaRPr>
          </a:p>
          <a:p>
            <a:r>
              <a:rPr lang="da-DK" sz="1100" dirty="0">
                <a:solidFill>
                  <a:schemeClr val="bg1"/>
                </a:solidFill>
                <a:latin typeface="Mari Book" pitchFamily="34" charset="0"/>
              </a:rPr>
              <a:t>Rapporten kan findes på www.patientoplevelser.dk</a:t>
            </a:r>
          </a:p>
          <a:p>
            <a:r>
              <a:rPr lang="da-DK" sz="1100" dirty="0">
                <a:solidFill>
                  <a:schemeClr val="bg1"/>
                </a:solidFill>
                <a:latin typeface="Mari Book" pitchFamily="34" charset="0"/>
              </a:rPr>
              <a:t> </a:t>
            </a:r>
          </a:p>
          <a:p>
            <a:r>
              <a:rPr lang="da-DK" sz="1100" dirty="0">
                <a:solidFill>
                  <a:schemeClr val="bg1"/>
                </a:solidFill>
                <a:latin typeface="Mari Book" pitchFamily="34" charset="0"/>
              </a:rPr>
              <a:t>Henvendelser vedrørende undersøgelsen til:</a:t>
            </a:r>
          </a:p>
          <a:p>
            <a:r>
              <a:rPr lang="da-DK" sz="1100" dirty="0">
                <a:solidFill>
                  <a:schemeClr val="bg1"/>
                </a:solidFill>
                <a:latin typeface="Mari Book" pitchFamily="34" charset="0"/>
              </a:rPr>
              <a:t>Chefkonsulent Rikke Gut</a:t>
            </a:r>
          </a:p>
          <a:p>
            <a:r>
              <a:rPr lang="da-DK" sz="1100" dirty="0">
                <a:solidFill>
                  <a:schemeClr val="bg1"/>
                </a:solidFill>
                <a:latin typeface="Mari Book" pitchFamily="34" charset="0"/>
              </a:rPr>
              <a:t> </a:t>
            </a:r>
          </a:p>
          <a:p>
            <a:r>
              <a:rPr lang="da-DK" sz="1100" dirty="0">
                <a:solidFill>
                  <a:schemeClr val="bg1"/>
                </a:solidFill>
                <a:latin typeface="Mari Book" pitchFamily="34" charset="0"/>
              </a:rPr>
              <a:t>Kompetencecenter for Patientoplevelser </a:t>
            </a:r>
          </a:p>
          <a:p>
            <a:r>
              <a:rPr lang="da-DK" sz="1100" dirty="0">
                <a:solidFill>
                  <a:schemeClr val="bg1"/>
                </a:solidFill>
                <a:latin typeface="Mari Book" pitchFamily="34" charset="0"/>
              </a:rPr>
              <a:t>Nordre Fasanvej 57</a:t>
            </a:r>
          </a:p>
          <a:p>
            <a:r>
              <a:rPr lang="da-DK" sz="1100" dirty="0">
                <a:solidFill>
                  <a:schemeClr val="bg1"/>
                </a:solidFill>
                <a:latin typeface="Mari Book" pitchFamily="34" charset="0"/>
              </a:rPr>
              <a:t>2000 Frederiksberg</a:t>
            </a:r>
          </a:p>
          <a:p>
            <a:r>
              <a:rPr lang="da-DK" sz="1100" dirty="0">
                <a:solidFill>
                  <a:schemeClr val="bg1"/>
                </a:solidFill>
                <a:latin typeface="Mari Book" pitchFamily="34" charset="0"/>
              </a:rPr>
              <a:t>Telefon: 38649966</a:t>
            </a:r>
          </a:p>
          <a:p>
            <a:r>
              <a:rPr lang="da-DK" sz="1100" dirty="0">
                <a:solidFill>
                  <a:schemeClr val="bg1"/>
                </a:solidFill>
                <a:latin typeface="Mari Book" pitchFamily="34" charset="0"/>
              </a:rPr>
              <a:t>E-mail: kopa@regionh.dk</a:t>
            </a:r>
          </a:p>
        </p:txBody>
      </p:sp>
    </p:spTree>
    <p:extLst>
      <p:ext uri="{BB962C8B-B14F-4D97-AF65-F5344CB8AC3E}">
        <p14:creationId xmlns:p14="http://schemas.microsoft.com/office/powerpoint/2010/main" val="3163458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ktangel 13">
            <a:extLst>
              <a:ext uri="{FF2B5EF4-FFF2-40B4-BE49-F238E27FC236}">
                <a16:creationId xmlns:a16="http://schemas.microsoft.com/office/drawing/2014/main" id="{C7850B79-0C82-4CAF-A96E-5AEEDA79C82E}"/>
              </a:ext>
            </a:extLst>
          </p:cNvPr>
          <p:cNvSpPr/>
          <p:nvPr/>
        </p:nvSpPr>
        <p:spPr>
          <a:xfrm>
            <a:off x="620564" y="1316146"/>
            <a:ext cx="5976664" cy="4262705"/>
          </a:xfrm>
          <a:prstGeom prst="rect">
            <a:avLst/>
          </a:prstGeom>
        </p:spPr>
        <p:txBody>
          <a:bodyPr wrap="square">
            <a:spAutoFit/>
          </a:bodyPr>
          <a:lstStyle/>
          <a:p>
            <a:endParaRPr lang="da-DK" sz="400" dirty="0">
              <a:solidFill>
                <a:srgbClr val="FF6600"/>
              </a:solidFill>
              <a:latin typeface="Mari Book" panose="020B0000000000000000" pitchFamily="34" charset="0"/>
            </a:endParaRPr>
          </a:p>
          <a:p>
            <a:endParaRPr lang="da-DK" sz="400" dirty="0">
              <a:solidFill>
                <a:srgbClr val="FF6600"/>
              </a:solidFill>
              <a:latin typeface="Mari Book" panose="020B0000000000000000" pitchFamily="34" charset="0"/>
            </a:endParaRPr>
          </a:p>
          <a:p>
            <a:pPr>
              <a:lnSpc>
                <a:spcPct val="150000"/>
              </a:lnSpc>
            </a:pPr>
            <a:r>
              <a:rPr lang="da-DK" sz="1400" dirty="0">
                <a:latin typeface="Mari" panose="020B0506040000020004" pitchFamily="34" charset="0"/>
              </a:rPr>
              <a:t>Introduktion til </a:t>
            </a:r>
            <a:r>
              <a:rPr lang="da-DK" sz="1400" dirty="0" err="1">
                <a:latin typeface="Mari" panose="020B0506040000020004" pitchFamily="34" charset="0"/>
              </a:rPr>
              <a:t>faktarapporten</a:t>
            </a:r>
            <a:r>
              <a:rPr lang="da-DK" sz="1400" dirty="0">
                <a:latin typeface="Mari" panose="020B0506040000020004" pitchFamily="34" charset="0"/>
              </a:rPr>
              <a:t>							4</a:t>
            </a:r>
          </a:p>
          <a:p>
            <a:pPr>
              <a:lnSpc>
                <a:spcPct val="150000"/>
              </a:lnSpc>
            </a:pPr>
            <a:r>
              <a:rPr lang="da-DK" sz="1400" dirty="0">
                <a:latin typeface="Mari" panose="020B0506040000020004" pitchFamily="34" charset="0"/>
              </a:rPr>
              <a:t>Baggrund og formål								4</a:t>
            </a:r>
          </a:p>
          <a:p>
            <a:pPr>
              <a:lnSpc>
                <a:spcPct val="150000"/>
              </a:lnSpc>
            </a:pPr>
            <a:r>
              <a:rPr lang="da-DK" sz="1400" dirty="0">
                <a:latin typeface="Mari" panose="020B0506040000020004" pitchFamily="34" charset="0"/>
              </a:rPr>
              <a:t>Undersøgelsens design								4</a:t>
            </a:r>
          </a:p>
          <a:p>
            <a:pPr>
              <a:lnSpc>
                <a:spcPct val="150000"/>
              </a:lnSpc>
            </a:pPr>
            <a:r>
              <a:rPr lang="da-DK" sz="1400" dirty="0">
                <a:latin typeface="Mari" panose="020B0506040000020004" pitchFamily="34" charset="0"/>
              </a:rPr>
              <a:t>Validering af spørgeskemaet							9</a:t>
            </a:r>
          </a:p>
          <a:p>
            <a:pPr>
              <a:lnSpc>
                <a:spcPct val="150000"/>
              </a:lnSpc>
            </a:pPr>
            <a:r>
              <a:rPr lang="da-DK" sz="1400" dirty="0">
                <a:latin typeface="Mari" panose="020B0506040000020004" pitchFamily="34" charset="0"/>
              </a:rPr>
              <a:t>Udsendelse af spørgeskemaet							9</a:t>
            </a:r>
          </a:p>
          <a:p>
            <a:pPr>
              <a:lnSpc>
                <a:spcPct val="150000"/>
              </a:lnSpc>
            </a:pPr>
            <a:r>
              <a:rPr lang="da-DK" sz="1400" dirty="0">
                <a:latin typeface="Mari" panose="020B0506040000020004" pitchFamily="34" charset="0"/>
              </a:rPr>
              <a:t>Tidsforløb for undersøgelsen							10</a:t>
            </a:r>
          </a:p>
          <a:p>
            <a:pPr>
              <a:lnSpc>
                <a:spcPct val="150000"/>
              </a:lnSpc>
            </a:pPr>
            <a:r>
              <a:rPr lang="da-DK" sz="1400" dirty="0">
                <a:latin typeface="Mari" panose="020B0506040000020004" pitchFamily="34" charset="0"/>
              </a:rPr>
              <a:t>Inklusionskriterier									10</a:t>
            </a:r>
          </a:p>
          <a:p>
            <a:pPr>
              <a:lnSpc>
                <a:spcPct val="150000"/>
              </a:lnSpc>
            </a:pPr>
            <a:r>
              <a:rPr lang="da-DK" sz="1400" dirty="0">
                <a:latin typeface="Mari" panose="020B0506040000020004" pitchFamily="34" charset="0"/>
              </a:rPr>
              <a:t>Udtræk										10</a:t>
            </a:r>
          </a:p>
          <a:p>
            <a:pPr>
              <a:lnSpc>
                <a:spcPct val="150000"/>
              </a:lnSpc>
            </a:pPr>
            <a:r>
              <a:rPr lang="da-DK" sz="1400" dirty="0">
                <a:latin typeface="Mari" panose="020B0506040000020004" pitchFamily="34" charset="0"/>
              </a:rPr>
              <a:t>Anonymiserede svar ved små enheder					10</a:t>
            </a:r>
          </a:p>
          <a:p>
            <a:pPr>
              <a:lnSpc>
                <a:spcPct val="150000"/>
              </a:lnSpc>
            </a:pPr>
            <a:r>
              <a:rPr lang="da-DK" sz="1400" dirty="0">
                <a:latin typeface="Mari" panose="020B0506040000020004" pitchFamily="34" charset="0"/>
              </a:rPr>
              <a:t>Svarprocenter									10</a:t>
            </a:r>
          </a:p>
          <a:p>
            <a:pPr>
              <a:lnSpc>
                <a:spcPct val="150000"/>
              </a:lnSpc>
            </a:pPr>
            <a:r>
              <a:rPr lang="da-DK" sz="1400" dirty="0">
                <a:latin typeface="Mari" panose="020B0506040000020004" pitchFamily="34" charset="0"/>
              </a:rPr>
              <a:t>Analyser og sammenligning med regionsresultatet				11</a:t>
            </a:r>
          </a:p>
          <a:p>
            <a:endParaRPr lang="da-DK" sz="1400" b="1" dirty="0">
              <a:latin typeface="Mari Book" panose="020B0000000000000000" pitchFamily="34" charset="0"/>
            </a:endParaRPr>
          </a:p>
          <a:p>
            <a:endParaRPr lang="da-DK" dirty="0">
              <a:solidFill>
                <a:srgbClr val="215968"/>
              </a:solidFill>
              <a:latin typeface="Mari Book" panose="020B0000000000000000" pitchFamily="34" charset="0"/>
            </a:endParaRPr>
          </a:p>
        </p:txBody>
      </p:sp>
      <p:grpSp>
        <p:nvGrpSpPr>
          <p:cNvPr id="23" name="Gruppe 22">
            <a:extLst>
              <a:ext uri="{FF2B5EF4-FFF2-40B4-BE49-F238E27FC236}">
                <a16:creationId xmlns:a16="http://schemas.microsoft.com/office/drawing/2014/main" id="{C709FC11-07FC-4981-810C-0BEEEAAC8E7E}"/>
              </a:ext>
            </a:extLst>
          </p:cNvPr>
          <p:cNvGrpSpPr/>
          <p:nvPr/>
        </p:nvGrpSpPr>
        <p:grpSpPr>
          <a:xfrm>
            <a:off x="395536" y="145777"/>
            <a:ext cx="4518217" cy="382355"/>
            <a:chOff x="395536" y="78532"/>
            <a:chExt cx="4518217" cy="382355"/>
          </a:xfrm>
        </p:grpSpPr>
        <p:sp>
          <p:nvSpPr>
            <p:cNvPr id="24" name="Tekstboks 19">
              <a:extLst>
                <a:ext uri="{FF2B5EF4-FFF2-40B4-BE49-F238E27FC236}">
                  <a16:creationId xmlns:a16="http://schemas.microsoft.com/office/drawing/2014/main" id="{1E0D0FB5-27A4-404B-B9AC-E6BFA4BA6076}"/>
                </a:ext>
              </a:extLst>
            </p:cNvPr>
            <p:cNvSpPr txBox="1"/>
            <p:nvPr/>
          </p:nvSpPr>
          <p:spPr>
            <a:xfrm>
              <a:off x="395536" y="78532"/>
              <a:ext cx="4518217" cy="369332"/>
            </a:xfrm>
            <a:prstGeom prst="rect">
              <a:avLst/>
            </a:prstGeom>
            <a:noFill/>
          </p:spPr>
          <p:txBody>
            <a:bodyPr wrap="square" rtlCol="0">
              <a:spAutoFit/>
            </a:bodyPr>
            <a:lstStyle/>
            <a:p>
              <a:r>
                <a:rPr lang="da-DK" dirty="0">
                  <a:latin typeface="Mari Book" panose="020B0000000000000000" pitchFamily="34" charset="0"/>
                </a:rPr>
                <a:t>Indholdsfortegnelse</a:t>
              </a:r>
              <a:endParaRPr lang="da-DK" dirty="0">
                <a:latin typeface="Mari Book" pitchFamily="34" charset="0"/>
                <a:cs typeface="Times New Roman" panose="02020603050405020304" pitchFamily="18" charset="0"/>
              </a:endParaRPr>
            </a:p>
          </p:txBody>
        </p:sp>
        <p:cxnSp>
          <p:nvCxnSpPr>
            <p:cNvPr id="25" name="Lige forbindelse 24">
              <a:extLst>
                <a:ext uri="{FF2B5EF4-FFF2-40B4-BE49-F238E27FC236}">
                  <a16:creationId xmlns:a16="http://schemas.microsoft.com/office/drawing/2014/main" id="{8E5AAF6E-907A-4B17-91EA-2EFF5DCCC1BA}"/>
                </a:ext>
              </a:extLst>
            </p:cNvPr>
            <p:cNvCxnSpPr/>
            <p:nvPr/>
          </p:nvCxnSpPr>
          <p:spPr>
            <a:xfrm>
              <a:off x="477069" y="460887"/>
              <a:ext cx="392728" cy="0"/>
            </a:xfrm>
            <a:prstGeom prst="line">
              <a:avLst/>
            </a:prstGeom>
            <a:ln w="12700">
              <a:solidFill>
                <a:srgbClr val="FF66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67679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BAC1C86C-DB28-4DA2-812C-01E7011DC5BF}"/>
              </a:ext>
            </a:extLst>
          </p:cNvPr>
          <p:cNvSpPr/>
          <p:nvPr/>
        </p:nvSpPr>
        <p:spPr>
          <a:xfrm>
            <a:off x="543605" y="1436914"/>
            <a:ext cx="6103938" cy="818605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0" rIns="180000" bIns="0" numCol="2" spcCol="180000" rtlCol="0" anchor="t">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14000"/>
              </a:lnSpc>
              <a:spcAft>
                <a:spcPts val="0"/>
              </a:spcAft>
            </a:pPr>
            <a:r>
              <a:rPr lang="da-DK" sz="1400" b="1" dirty="0">
                <a:solidFill>
                  <a:schemeClr val="tx1"/>
                </a:solidFill>
                <a:latin typeface="Mari" panose="020B0506040000020004" pitchFamily="34" charset="0"/>
              </a:rPr>
              <a:t>Introduktion til </a:t>
            </a:r>
            <a:r>
              <a:rPr lang="da-DK" sz="1400" b="1" dirty="0" err="1">
                <a:solidFill>
                  <a:schemeClr val="tx1"/>
                </a:solidFill>
                <a:latin typeface="Mari" panose="020B0506040000020004" pitchFamily="34" charset="0"/>
              </a:rPr>
              <a:t>faktarapporten</a:t>
            </a:r>
            <a:endParaRPr lang="da-DK" sz="1400" b="1" dirty="0">
              <a:solidFill>
                <a:schemeClr val="tx1"/>
              </a:solidFill>
              <a:latin typeface="Mari" panose="020B0506040000020004" pitchFamily="34" charset="0"/>
            </a:endParaRPr>
          </a:p>
          <a:p>
            <a:pPr>
              <a:lnSpc>
                <a:spcPct val="114000"/>
              </a:lnSpc>
              <a:spcAft>
                <a:spcPts val="0"/>
              </a:spcAft>
            </a:pPr>
            <a:endParaRPr lang="da-DK" sz="2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Denne faktarapport beskriver metoden og materialet for undersøgelsen af indlagte patienters oplevelser af maden på hospitaler og psykiatriske centre i Region Hovedstaden. Publikationen henvender sig til de, der er interesserede i at få en mere detaljeret beskrivelse af interviewene, spørgeskemaet, indsamlingsmetoden, patienternes karakteristika og analyserne.</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400" b="1" dirty="0">
                <a:solidFill>
                  <a:schemeClr val="tx1"/>
                </a:solidFill>
                <a:latin typeface="Mari" panose="020B0506040000020004" pitchFamily="34" charset="0"/>
              </a:rPr>
              <a:t>Baggrund og formål</a:t>
            </a:r>
          </a:p>
          <a:p>
            <a:pPr>
              <a:lnSpc>
                <a:spcPct val="114000"/>
              </a:lnSpc>
              <a:spcAft>
                <a:spcPts val="0"/>
              </a:spcAft>
            </a:pPr>
            <a:endParaRPr lang="da-DK" sz="200" b="1" dirty="0">
              <a:solidFill>
                <a:schemeClr val="tx1"/>
              </a:solidFill>
              <a:latin typeface="Mari" panose="020B0506040000020004" pitchFamily="34" charset="0"/>
            </a:endParaRPr>
          </a:p>
          <a:p>
            <a:pPr>
              <a:lnSpc>
                <a:spcPct val="114000"/>
              </a:lnSpc>
              <a:spcAft>
                <a:spcPts val="0"/>
              </a:spcAft>
            </a:pPr>
            <a:r>
              <a:rPr lang="da-DK" sz="1200" b="1" dirty="0">
                <a:solidFill>
                  <a:schemeClr val="tx1"/>
                </a:solidFill>
                <a:latin typeface="Mari" panose="020B0506040000020004" pitchFamily="34" charset="0"/>
              </a:rPr>
              <a:t>Baggrund for undersøgelsen</a:t>
            </a:r>
          </a:p>
          <a:p>
            <a:pPr>
              <a:lnSpc>
                <a:spcPct val="114000"/>
              </a:lnSpc>
              <a:spcAft>
                <a:spcPts val="0"/>
              </a:spcAft>
            </a:pPr>
            <a:r>
              <a:rPr lang="da-DK" sz="1100" dirty="0">
                <a:solidFill>
                  <a:schemeClr val="tx1"/>
                </a:solidFill>
                <a:latin typeface="Mari Book" pitchFamily="34" charset="0"/>
              </a:rPr>
              <a:t>Af Region Hovedstadens Budgetaftale 2019 fremgår det, at partierne fortsat ønsker at understøtte gode spiseoplevelser og en brugerorienteret tilgang til kvalitetsudviklingen </a:t>
            </a:r>
            <a:br>
              <a:rPr lang="da-DK" sz="1100" dirty="0">
                <a:solidFill>
                  <a:schemeClr val="tx1"/>
                </a:solidFill>
                <a:latin typeface="Mari Book" pitchFamily="34" charset="0"/>
              </a:rPr>
            </a:br>
            <a:r>
              <a:rPr lang="da-DK" sz="1100" dirty="0">
                <a:solidFill>
                  <a:schemeClr val="tx1"/>
                </a:solidFill>
                <a:latin typeface="Mari Book" pitchFamily="34" charset="0"/>
              </a:rPr>
              <a:t>i hospitalskøkkenerne.</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For at få en status på patienters madtilfredshed har politikerne ønsket at gentage undersøgelsen af patienters oplevelser med hospitalsmaden fra 2014. Undersøgelsen er i videst muligt omfang identisk med undersøgelsen fra 2014, men da data fra 2014 er slettet (pga. GDPR), er det ikke muligt at lave statistiske analyser på forskelle mellem 2014 og 2020. Derfor så Kompetencecenter for Patientoplevelser (KOPA) lejligheden til at ændre svarskalaen på undersøgelsen, så den svarer til svarskalaen fra den Landsdækkende Undersøgelse af Patientoplevelser (LUP), der giver bedre muligheder for sammenligning. </a:t>
            </a:r>
          </a:p>
          <a:p>
            <a:pPr>
              <a:lnSpc>
                <a:spcPct val="114000"/>
              </a:lnSpc>
              <a:spcAft>
                <a:spcPts val="0"/>
              </a:spcAft>
            </a:pPr>
            <a:r>
              <a:rPr lang="da-DK" sz="1100" dirty="0">
                <a:solidFill>
                  <a:schemeClr val="tx1"/>
                </a:solidFill>
                <a:latin typeface="Mari Book" pitchFamily="34" charset="0"/>
              </a:rPr>
              <a:t>Baseret på de offentliggjorte resultater fra 2014 vil afrapporteringen i 2020 kun indeholde deskriptive analyser af udviklingen i patienternes oplevelser.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Siden 2014 har regionens hospitaler på forskellige måder arbejdet med at udvikle patientrettede madtilbud. I 2017 blev der oprettet et Madpanel bestående af patienter, der besøgte regionens hospitaler og psykiatriske centre for at smage på og vurdere maden, menuplaner og spiseomgivelser og give en direkte tilbagemelding til hospitalernes køkkener. </a:t>
            </a:r>
          </a:p>
          <a:p>
            <a:pPr>
              <a:lnSpc>
                <a:spcPct val="114000"/>
              </a:lnSpc>
              <a:spcAft>
                <a:spcPts val="0"/>
              </a:spcAft>
            </a:pPr>
            <a:endParaRPr lang="da-DK" sz="1100" dirty="0">
              <a:solidFill>
                <a:schemeClr val="tx1"/>
              </a:solidFill>
              <a:latin typeface="Mari Book" pitchFamily="34" charset="0"/>
            </a:endParaRPr>
          </a:p>
          <a:p>
            <a:pPr>
              <a:lnSpc>
                <a:spcPct val="114000"/>
              </a:lnSpc>
            </a:pPr>
            <a:r>
              <a:rPr lang="da-DK" sz="1200" b="1" dirty="0">
                <a:solidFill>
                  <a:schemeClr val="tx1"/>
                </a:solidFill>
                <a:latin typeface="Mari" panose="020B0506040000020004" pitchFamily="34" charset="0"/>
              </a:rPr>
              <a:t>Formålet med undersøgelsen</a:t>
            </a:r>
          </a:p>
          <a:p>
            <a:pPr>
              <a:lnSpc>
                <a:spcPct val="114000"/>
              </a:lnSpc>
              <a:spcAft>
                <a:spcPts val="0"/>
              </a:spcAft>
            </a:pPr>
            <a:r>
              <a:rPr lang="da-DK" sz="1100" dirty="0">
                <a:solidFill>
                  <a:schemeClr val="tx1"/>
                </a:solidFill>
                <a:latin typeface="Mari Book" pitchFamily="34" charset="0"/>
              </a:rPr>
              <a:t>Formålet med undersøgelsen er </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at få viden om patienters oplevelser af maden på de forskellige hospitaler og på de psykiatriske centre i regionen. </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at få patienternes forslag til forbedringer i forhold til maden. </a:t>
            </a:r>
          </a:p>
          <a:p>
            <a:pPr marL="171450" indent="-171450">
              <a:lnSpc>
                <a:spcPct val="114000"/>
              </a:lnSpc>
              <a:buFont typeface="Arial" panose="020B0604020202020204" pitchFamily="34" charset="0"/>
              <a:buChar char="•"/>
            </a:pPr>
            <a:r>
              <a:rPr lang="da-DK" sz="1100">
                <a:solidFill>
                  <a:schemeClr val="tx1"/>
                </a:solidFill>
                <a:latin typeface="Mari Book" pitchFamily="34" charset="0"/>
              </a:rPr>
              <a:t>at sammenligne hospitalerne/centrene </a:t>
            </a:r>
            <a:br>
              <a:rPr lang="da-DK" sz="1100">
                <a:solidFill>
                  <a:schemeClr val="tx1"/>
                </a:solidFill>
                <a:latin typeface="Mari Book" pitchFamily="34" charset="0"/>
              </a:rPr>
            </a:br>
            <a:r>
              <a:rPr lang="da-DK" sz="1100">
                <a:solidFill>
                  <a:schemeClr val="tx1"/>
                </a:solidFill>
                <a:latin typeface="Mari Book" pitchFamily="34" charset="0"/>
              </a:rPr>
              <a:t>i forhold til regionresultatet.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Undersøgelsens resultater behandles </a:t>
            </a:r>
            <a:br>
              <a:rPr lang="da-DK" sz="1100" dirty="0">
                <a:solidFill>
                  <a:schemeClr val="tx1"/>
                </a:solidFill>
                <a:latin typeface="Mari Book" pitchFamily="34" charset="0"/>
              </a:rPr>
            </a:br>
            <a:r>
              <a:rPr lang="da-DK" sz="1100" dirty="0">
                <a:solidFill>
                  <a:schemeClr val="tx1"/>
                </a:solidFill>
                <a:latin typeface="Mari Book" pitchFamily="34" charset="0"/>
              </a:rPr>
              <a:t>i Sundhedsudvalget i andet kvartal af 2020, hvor udvalget skal tage stilling til, om resultaterne af undersøgelsen giver anledning til handlinger og en videre proces. </a:t>
            </a:r>
          </a:p>
          <a:p>
            <a:pPr>
              <a:lnSpc>
                <a:spcPct val="114000"/>
              </a:lnSpc>
              <a:spcAft>
                <a:spcPts val="0"/>
              </a:spcAft>
            </a:pPr>
            <a:endParaRPr lang="da-DK" sz="1100" dirty="0">
              <a:solidFill>
                <a:schemeClr val="tx1"/>
              </a:solidFill>
              <a:latin typeface="Mari Book" pitchFamily="34" charset="0"/>
            </a:endParaRPr>
          </a:p>
          <a:p>
            <a:pPr>
              <a:lnSpc>
                <a:spcPct val="114000"/>
              </a:lnSpc>
            </a:pPr>
            <a:r>
              <a:rPr lang="da-DK" sz="1400" b="1" dirty="0">
                <a:solidFill>
                  <a:schemeClr val="tx1"/>
                </a:solidFill>
                <a:latin typeface="Mari" panose="020B0506040000020004" pitchFamily="34" charset="0"/>
              </a:rPr>
              <a:t>Undersøgelsens design</a:t>
            </a:r>
          </a:p>
          <a:p>
            <a:pPr>
              <a:lnSpc>
                <a:spcPct val="114000"/>
              </a:lnSpc>
            </a:pPr>
            <a:endParaRPr lang="da-DK" sz="200" b="1" dirty="0">
              <a:solidFill>
                <a:schemeClr val="tx1"/>
              </a:solidFill>
              <a:latin typeface="Mari" panose="020B0506040000020004" pitchFamily="34" charset="0"/>
            </a:endParaRPr>
          </a:p>
          <a:p>
            <a:pPr>
              <a:lnSpc>
                <a:spcPct val="114000"/>
              </a:lnSpc>
              <a:spcAft>
                <a:spcPts val="0"/>
              </a:spcAft>
            </a:pPr>
            <a:r>
              <a:rPr lang="da-DK" sz="1200" b="1" dirty="0">
                <a:solidFill>
                  <a:schemeClr val="tx1"/>
                </a:solidFill>
                <a:latin typeface="Mari" panose="020B0506040000020004" pitchFamily="34" charset="0"/>
              </a:rPr>
              <a:t>Spørgeskemaet - samme emner med ny svarskala</a:t>
            </a:r>
          </a:p>
          <a:p>
            <a:pPr>
              <a:lnSpc>
                <a:spcPct val="114000"/>
              </a:lnSpc>
              <a:spcAft>
                <a:spcPts val="0"/>
              </a:spcAft>
            </a:pPr>
            <a:r>
              <a:rPr lang="da-DK" sz="1100" dirty="0">
                <a:solidFill>
                  <a:schemeClr val="tx1"/>
                </a:solidFill>
                <a:latin typeface="Mari Book" pitchFamily="34" charset="0"/>
              </a:rPr>
              <a:t>Undersøgelsen belyser ligesom i 2014 patienternes oplevelser af følgende temaer:</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Madens smag, udseende, anretning, konsistens og variation</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Mængden af maden og patienternes vurdering af, hvor meget de spiser under indlæggelse </a:t>
            </a:r>
            <a:br>
              <a:rPr lang="da-DK" sz="1100" dirty="0">
                <a:solidFill>
                  <a:schemeClr val="tx1"/>
                </a:solidFill>
                <a:latin typeface="Mari Book" pitchFamily="34" charset="0"/>
              </a:rPr>
            </a:br>
            <a:r>
              <a:rPr lang="da-DK" sz="1100" dirty="0">
                <a:solidFill>
                  <a:schemeClr val="tx1"/>
                </a:solidFill>
                <a:latin typeface="Mari Book" pitchFamily="34" charset="0"/>
              </a:rPr>
              <a:t>i forhold til derhjemme</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Madens tilgængelighed (kan patienterne få mad, når de ønsker det), og er der de mellemmåltider, patienterne har behov for</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Spiseomgivelserne</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Den mundtlige og skriftlige information om maden under indlæggelsen </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Det samlede indtryk af maden</a:t>
            </a:r>
          </a:p>
          <a:p>
            <a:pPr marL="171450" indent="-171450">
              <a:lnSpc>
                <a:spcPct val="114000"/>
              </a:lnSpc>
              <a:spcAft>
                <a:spcPts val="0"/>
              </a:spcAft>
              <a:buFont typeface="Arial" panose="020B0604020202020204" pitchFamily="34" charset="0"/>
              <a:buChar char="•"/>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I undersøgelsen er det samme spørgeskema anvendt til alle patientgrupper (somatiske og psykiatriske). </a:t>
            </a:r>
          </a:p>
          <a:p>
            <a:pPr marL="171450" indent="-171450">
              <a:lnSpc>
                <a:spcPct val="114000"/>
              </a:lnSpc>
              <a:spcAft>
                <a:spcPts val="0"/>
              </a:spcAft>
              <a:buFont typeface="Arial" panose="020B0604020202020204" pitchFamily="34" charset="0"/>
              <a:buChar char="•"/>
            </a:pPr>
            <a:endParaRPr lang="da-DK" sz="1100" dirty="0">
              <a:solidFill>
                <a:schemeClr val="tx1"/>
              </a:solidFill>
              <a:latin typeface="Mari Book" pitchFamily="34" charset="0"/>
            </a:endParaRPr>
          </a:p>
        </p:txBody>
      </p:sp>
      <p:sp>
        <p:nvSpPr>
          <p:cNvPr id="6" name="Pladsholder til diasnummer 12">
            <a:extLst>
              <a:ext uri="{FF2B5EF4-FFF2-40B4-BE49-F238E27FC236}">
                <a16:creationId xmlns:a16="http://schemas.microsoft.com/office/drawing/2014/main" id="{2F948719-AC95-4259-99CE-4908DA20A2BF}"/>
              </a:ext>
            </a:extLst>
          </p:cNvPr>
          <p:cNvSpPr txBox="1">
            <a:spLocks/>
          </p:cNvSpPr>
          <p:nvPr/>
        </p:nvSpPr>
        <p:spPr>
          <a:xfrm>
            <a:off x="5514050" y="9597571"/>
            <a:ext cx="1146193" cy="87672"/>
          </a:xfrm>
          <a:prstGeom prst="rect">
            <a:avLst/>
          </a:prstGeom>
        </p:spPr>
        <p:txBody>
          <a:bodyPr/>
          <a:lstStyle>
            <a:defPPr>
              <a:defRPr lang="en-US"/>
            </a:defPPr>
            <a:lvl1pPr marL="0" algn="l" defTabSz="457200" rtl="0" eaLnBrk="1" latinLnBrk="0" hangingPunct="1">
              <a:defRPr sz="75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BA701B5-6A05-42DF-8300-8150EF2C5758}" type="slidenum">
              <a:rPr lang="da-DK" sz="1100" smtClean="0">
                <a:solidFill>
                  <a:schemeClr val="tx1"/>
                </a:solidFill>
                <a:latin typeface="Mari Book" pitchFamily="34" charset="0"/>
              </a:rPr>
              <a:pPr algn="r"/>
              <a:t>4</a:t>
            </a:fld>
            <a:endParaRPr lang="da-DK" sz="1100" dirty="0">
              <a:solidFill>
                <a:schemeClr val="tx1"/>
              </a:solidFill>
              <a:latin typeface="Mari Book" pitchFamily="34" charset="0"/>
            </a:endParaRPr>
          </a:p>
        </p:txBody>
      </p:sp>
    </p:spTree>
    <p:extLst>
      <p:ext uri="{BB962C8B-B14F-4D97-AF65-F5344CB8AC3E}">
        <p14:creationId xmlns:p14="http://schemas.microsoft.com/office/powerpoint/2010/main" val="4087803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4A3D49A9-1160-4F50-9C16-4A902D003916}"/>
              </a:ext>
            </a:extLst>
          </p:cNvPr>
          <p:cNvSpPr/>
          <p:nvPr/>
        </p:nvSpPr>
        <p:spPr>
          <a:xfrm>
            <a:off x="543605" y="1016007"/>
            <a:ext cx="6103938" cy="14224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0" rIns="180000" bIns="0" numCol="2" spcCol="180000" rtlCol="0" anchor="t">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14000"/>
              </a:lnSpc>
              <a:spcAft>
                <a:spcPts val="0"/>
              </a:spcAft>
            </a:pPr>
            <a:r>
              <a:rPr lang="da-DK" sz="1200" dirty="0">
                <a:solidFill>
                  <a:schemeClr val="tx1"/>
                </a:solidFill>
                <a:latin typeface="Mari" panose="020B0506040000020004" pitchFamily="34" charset="0"/>
              </a:rPr>
              <a:t>Spørgeskemaernes opbygning og svarskala</a:t>
            </a:r>
            <a:endParaRPr lang="da-DK" sz="2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Spørgeskemaet indeholder 18 lukkede spørgsmål og et åbent kommentarfelt, som giver patienterne mulighed for at uddybe deres svar, skrive deres positive og negative kommentarer og/eller komme med forslag til forbedringer. </a:t>
            </a:r>
          </a:p>
          <a:p>
            <a:pPr>
              <a:lnSpc>
                <a:spcPct val="114000"/>
              </a:lnSpc>
              <a:spcAft>
                <a:spcPts val="0"/>
              </a:spcAft>
            </a:pPr>
            <a:r>
              <a:rPr lang="da-DK" sz="1100" dirty="0">
                <a:solidFill>
                  <a:schemeClr val="tx1"/>
                </a:solidFill>
                <a:latin typeface="Mari Book" pitchFamily="34" charset="0"/>
              </a:rPr>
              <a:t>Størstedelen af de lukkede spørgsmål besvares på en fempunkts-skala gående fra ”I meget høj grad (5)” til ”Slet ikke (1)”. Enkelte spørgsmål er af faktuel karakter og besvares med enten ”Ja” eller ”Nej”. Ved hvert spørgsmål er der også mulighed for at svare ”Ikke relevant for mig” eller ”Ved ikke”.</a:t>
            </a:r>
          </a:p>
          <a:p>
            <a:pPr marL="171450" indent="-171450">
              <a:lnSpc>
                <a:spcPct val="114000"/>
              </a:lnSpc>
              <a:spcAft>
                <a:spcPts val="0"/>
              </a:spcAft>
              <a:buFont typeface="Arial" panose="020B0604020202020204" pitchFamily="34" charset="0"/>
              <a:buChar char="•"/>
            </a:pPr>
            <a:endParaRPr lang="da-DK" sz="1100" dirty="0">
              <a:solidFill>
                <a:schemeClr val="tx1"/>
              </a:solidFill>
              <a:latin typeface="Mari Book" pitchFamily="34" charset="0"/>
            </a:endParaRPr>
          </a:p>
        </p:txBody>
      </p:sp>
      <p:pic>
        <p:nvPicPr>
          <p:cNvPr id="4" name="Billede 3">
            <a:extLst>
              <a:ext uri="{FF2B5EF4-FFF2-40B4-BE49-F238E27FC236}">
                <a16:creationId xmlns:a16="http://schemas.microsoft.com/office/drawing/2014/main" id="{0941CED0-FC04-4F68-B330-CF44A8A9CE4F}"/>
              </a:ext>
            </a:extLst>
          </p:cNvPr>
          <p:cNvPicPr>
            <a:picLocks noChangeAspect="1"/>
          </p:cNvPicPr>
          <p:nvPr/>
        </p:nvPicPr>
        <p:blipFill>
          <a:blip r:embed="rId2"/>
          <a:stretch>
            <a:fillRect/>
          </a:stretch>
        </p:blipFill>
        <p:spPr>
          <a:xfrm>
            <a:off x="760763" y="2641607"/>
            <a:ext cx="5611008" cy="7068536"/>
          </a:xfrm>
          <a:prstGeom prst="rect">
            <a:avLst/>
          </a:prstGeom>
        </p:spPr>
      </p:pic>
      <p:sp>
        <p:nvSpPr>
          <p:cNvPr id="6" name="Pladsholder til diasnummer 12">
            <a:extLst>
              <a:ext uri="{FF2B5EF4-FFF2-40B4-BE49-F238E27FC236}">
                <a16:creationId xmlns:a16="http://schemas.microsoft.com/office/drawing/2014/main" id="{906BE01E-8FC5-45E6-BBA0-6C02604D8243}"/>
              </a:ext>
            </a:extLst>
          </p:cNvPr>
          <p:cNvSpPr txBox="1">
            <a:spLocks/>
          </p:cNvSpPr>
          <p:nvPr/>
        </p:nvSpPr>
        <p:spPr>
          <a:xfrm>
            <a:off x="5514050" y="9597571"/>
            <a:ext cx="1146193" cy="87672"/>
          </a:xfrm>
          <a:prstGeom prst="rect">
            <a:avLst/>
          </a:prstGeom>
        </p:spPr>
        <p:txBody>
          <a:bodyPr/>
          <a:lstStyle>
            <a:defPPr>
              <a:defRPr lang="en-US"/>
            </a:defPPr>
            <a:lvl1pPr marL="0" algn="l" defTabSz="457200" rtl="0" eaLnBrk="1" latinLnBrk="0" hangingPunct="1">
              <a:defRPr sz="75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BA701B5-6A05-42DF-8300-8150EF2C5758}" type="slidenum">
              <a:rPr lang="da-DK" sz="1100" smtClean="0">
                <a:solidFill>
                  <a:schemeClr val="tx1"/>
                </a:solidFill>
                <a:latin typeface="Mari Book" pitchFamily="34" charset="0"/>
              </a:rPr>
              <a:pPr algn="r"/>
              <a:t>5</a:t>
            </a:fld>
            <a:endParaRPr lang="da-DK" sz="1100" dirty="0">
              <a:solidFill>
                <a:schemeClr val="tx1"/>
              </a:solidFill>
              <a:latin typeface="Mari Book" pitchFamily="34" charset="0"/>
            </a:endParaRPr>
          </a:p>
        </p:txBody>
      </p:sp>
    </p:spTree>
    <p:extLst>
      <p:ext uri="{BB962C8B-B14F-4D97-AF65-F5344CB8AC3E}">
        <p14:creationId xmlns:p14="http://schemas.microsoft.com/office/powerpoint/2010/main" val="2945165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id="{B8A20BD0-2A17-42AA-BA06-9D5A3741B1F5}"/>
              </a:ext>
            </a:extLst>
          </p:cNvPr>
          <p:cNvPicPr>
            <a:picLocks noChangeAspect="1"/>
          </p:cNvPicPr>
          <p:nvPr/>
        </p:nvPicPr>
        <p:blipFill>
          <a:blip r:embed="rId2"/>
          <a:stretch>
            <a:fillRect/>
          </a:stretch>
        </p:blipFill>
        <p:spPr>
          <a:xfrm>
            <a:off x="658409" y="1128178"/>
            <a:ext cx="5744377" cy="7649643"/>
          </a:xfrm>
          <a:prstGeom prst="rect">
            <a:avLst/>
          </a:prstGeom>
        </p:spPr>
      </p:pic>
      <p:sp>
        <p:nvSpPr>
          <p:cNvPr id="3" name="Pladsholder til diasnummer 12">
            <a:extLst>
              <a:ext uri="{FF2B5EF4-FFF2-40B4-BE49-F238E27FC236}">
                <a16:creationId xmlns:a16="http://schemas.microsoft.com/office/drawing/2014/main" id="{A6231910-8E3A-4524-B1C5-9BFBBB84D20D}"/>
              </a:ext>
            </a:extLst>
          </p:cNvPr>
          <p:cNvSpPr txBox="1">
            <a:spLocks/>
          </p:cNvSpPr>
          <p:nvPr/>
        </p:nvSpPr>
        <p:spPr>
          <a:xfrm>
            <a:off x="5514050" y="9597571"/>
            <a:ext cx="1146193" cy="87672"/>
          </a:xfrm>
          <a:prstGeom prst="rect">
            <a:avLst/>
          </a:prstGeom>
        </p:spPr>
        <p:txBody>
          <a:bodyPr/>
          <a:lstStyle>
            <a:defPPr>
              <a:defRPr lang="en-US"/>
            </a:defPPr>
            <a:lvl1pPr marL="0" algn="l" defTabSz="457200" rtl="0" eaLnBrk="1" latinLnBrk="0" hangingPunct="1">
              <a:defRPr sz="75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BA701B5-6A05-42DF-8300-8150EF2C5758}" type="slidenum">
              <a:rPr lang="da-DK" sz="1100" smtClean="0">
                <a:solidFill>
                  <a:schemeClr val="tx1"/>
                </a:solidFill>
                <a:latin typeface="Mari Book" pitchFamily="34" charset="0"/>
              </a:rPr>
              <a:pPr algn="r"/>
              <a:t>6</a:t>
            </a:fld>
            <a:endParaRPr lang="da-DK" sz="1100" dirty="0">
              <a:solidFill>
                <a:schemeClr val="tx1"/>
              </a:solidFill>
              <a:latin typeface="Mari Book" pitchFamily="34" charset="0"/>
            </a:endParaRPr>
          </a:p>
        </p:txBody>
      </p:sp>
    </p:spTree>
    <p:extLst>
      <p:ext uri="{BB962C8B-B14F-4D97-AF65-F5344CB8AC3E}">
        <p14:creationId xmlns:p14="http://schemas.microsoft.com/office/powerpoint/2010/main" val="4262430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id="{4D1D4B7B-C3AC-4344-91D5-92BAB1D80650}"/>
              </a:ext>
            </a:extLst>
          </p:cNvPr>
          <p:cNvPicPr>
            <a:picLocks noChangeAspect="1"/>
          </p:cNvPicPr>
          <p:nvPr/>
        </p:nvPicPr>
        <p:blipFill>
          <a:blip r:embed="rId2"/>
          <a:stretch>
            <a:fillRect/>
          </a:stretch>
        </p:blipFill>
        <p:spPr>
          <a:xfrm>
            <a:off x="791778" y="1128178"/>
            <a:ext cx="5611008" cy="6706536"/>
          </a:xfrm>
          <a:prstGeom prst="rect">
            <a:avLst/>
          </a:prstGeom>
        </p:spPr>
      </p:pic>
      <p:sp>
        <p:nvSpPr>
          <p:cNvPr id="5" name="Pladsholder til diasnummer 12">
            <a:extLst>
              <a:ext uri="{FF2B5EF4-FFF2-40B4-BE49-F238E27FC236}">
                <a16:creationId xmlns:a16="http://schemas.microsoft.com/office/drawing/2014/main" id="{22ECC8CC-B427-4DC0-BB0F-76F736572ECC}"/>
              </a:ext>
            </a:extLst>
          </p:cNvPr>
          <p:cNvSpPr txBox="1">
            <a:spLocks/>
          </p:cNvSpPr>
          <p:nvPr/>
        </p:nvSpPr>
        <p:spPr>
          <a:xfrm>
            <a:off x="5514050" y="9597571"/>
            <a:ext cx="1146193" cy="87672"/>
          </a:xfrm>
          <a:prstGeom prst="rect">
            <a:avLst/>
          </a:prstGeom>
        </p:spPr>
        <p:txBody>
          <a:bodyPr/>
          <a:lstStyle>
            <a:defPPr>
              <a:defRPr lang="en-US"/>
            </a:defPPr>
            <a:lvl1pPr marL="0" algn="l" defTabSz="457200" rtl="0" eaLnBrk="1" latinLnBrk="0" hangingPunct="1">
              <a:defRPr sz="75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BA701B5-6A05-42DF-8300-8150EF2C5758}" type="slidenum">
              <a:rPr lang="da-DK" sz="1100" smtClean="0">
                <a:solidFill>
                  <a:schemeClr val="tx1"/>
                </a:solidFill>
                <a:latin typeface="Mari Book" pitchFamily="34" charset="0"/>
              </a:rPr>
              <a:pPr algn="r"/>
              <a:t>7</a:t>
            </a:fld>
            <a:endParaRPr lang="da-DK" sz="1100" dirty="0">
              <a:solidFill>
                <a:schemeClr val="tx1"/>
              </a:solidFill>
              <a:latin typeface="Mari Book" pitchFamily="34" charset="0"/>
            </a:endParaRPr>
          </a:p>
        </p:txBody>
      </p:sp>
    </p:spTree>
    <p:extLst>
      <p:ext uri="{BB962C8B-B14F-4D97-AF65-F5344CB8AC3E}">
        <p14:creationId xmlns:p14="http://schemas.microsoft.com/office/powerpoint/2010/main" val="314447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id="{E8189E3D-CA90-4DF1-B7D3-C9EF7B36F564}"/>
              </a:ext>
            </a:extLst>
          </p:cNvPr>
          <p:cNvPicPr>
            <a:picLocks noChangeAspect="1"/>
          </p:cNvPicPr>
          <p:nvPr/>
        </p:nvPicPr>
        <p:blipFill>
          <a:blip r:embed="rId2"/>
          <a:stretch>
            <a:fillRect/>
          </a:stretch>
        </p:blipFill>
        <p:spPr>
          <a:xfrm>
            <a:off x="748236" y="1128178"/>
            <a:ext cx="5611008" cy="7306695"/>
          </a:xfrm>
          <a:prstGeom prst="rect">
            <a:avLst/>
          </a:prstGeom>
        </p:spPr>
      </p:pic>
      <p:sp>
        <p:nvSpPr>
          <p:cNvPr id="5" name="Pladsholder til diasnummer 12">
            <a:extLst>
              <a:ext uri="{FF2B5EF4-FFF2-40B4-BE49-F238E27FC236}">
                <a16:creationId xmlns:a16="http://schemas.microsoft.com/office/drawing/2014/main" id="{D9247682-00A4-45CE-93C4-AC06FD5F9B00}"/>
              </a:ext>
            </a:extLst>
          </p:cNvPr>
          <p:cNvSpPr txBox="1">
            <a:spLocks/>
          </p:cNvSpPr>
          <p:nvPr/>
        </p:nvSpPr>
        <p:spPr>
          <a:xfrm>
            <a:off x="5514050" y="9597571"/>
            <a:ext cx="1146193" cy="87672"/>
          </a:xfrm>
          <a:prstGeom prst="rect">
            <a:avLst/>
          </a:prstGeom>
        </p:spPr>
        <p:txBody>
          <a:bodyPr/>
          <a:lstStyle>
            <a:defPPr>
              <a:defRPr lang="en-US"/>
            </a:defPPr>
            <a:lvl1pPr marL="0" algn="l" defTabSz="457200" rtl="0" eaLnBrk="1" latinLnBrk="0" hangingPunct="1">
              <a:defRPr sz="75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BA701B5-6A05-42DF-8300-8150EF2C5758}" type="slidenum">
              <a:rPr lang="da-DK" sz="1100" smtClean="0">
                <a:solidFill>
                  <a:schemeClr val="tx1"/>
                </a:solidFill>
                <a:latin typeface="Mari Book" pitchFamily="34" charset="0"/>
              </a:rPr>
              <a:pPr algn="r"/>
              <a:t>8</a:t>
            </a:fld>
            <a:endParaRPr lang="da-DK" sz="1100" dirty="0">
              <a:solidFill>
                <a:schemeClr val="tx1"/>
              </a:solidFill>
              <a:latin typeface="Mari Book" pitchFamily="34" charset="0"/>
            </a:endParaRPr>
          </a:p>
        </p:txBody>
      </p:sp>
    </p:spTree>
    <p:extLst>
      <p:ext uri="{BB962C8B-B14F-4D97-AF65-F5344CB8AC3E}">
        <p14:creationId xmlns:p14="http://schemas.microsoft.com/office/powerpoint/2010/main" val="237723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BAC1C86C-DB28-4DA2-812C-01E7011DC5BF}"/>
              </a:ext>
            </a:extLst>
          </p:cNvPr>
          <p:cNvSpPr/>
          <p:nvPr/>
        </p:nvSpPr>
        <p:spPr>
          <a:xfrm>
            <a:off x="543605" y="1436914"/>
            <a:ext cx="6103938" cy="818605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0" rIns="180000" bIns="0" numCol="2" spcCol="180000" rtlCol="0" anchor="t">
            <a:noAutofit/>
          </a:bodyPr>
          <a:lstStyle>
            <a:defPPr>
              <a:defRPr lang="da-DK"/>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14000"/>
              </a:lnSpc>
              <a:spcAft>
                <a:spcPts val="0"/>
              </a:spcAft>
            </a:pPr>
            <a:endParaRPr lang="da-DK" sz="200" dirty="0">
              <a:solidFill>
                <a:schemeClr val="tx1"/>
              </a:solidFill>
              <a:latin typeface="Mari Book" pitchFamily="34" charset="0"/>
            </a:endParaRPr>
          </a:p>
          <a:p>
            <a:pPr>
              <a:lnSpc>
                <a:spcPct val="114000"/>
              </a:lnSpc>
              <a:spcAft>
                <a:spcPts val="0"/>
              </a:spcAft>
            </a:pPr>
            <a:r>
              <a:rPr lang="da-DK" sz="1200" b="1" dirty="0">
                <a:solidFill>
                  <a:schemeClr val="tx1"/>
                </a:solidFill>
                <a:latin typeface="Mari" panose="020B0506040000020004" pitchFamily="34" charset="0"/>
              </a:rPr>
              <a:t>Uddybende interview med patienter</a:t>
            </a:r>
          </a:p>
          <a:p>
            <a:pPr>
              <a:lnSpc>
                <a:spcPct val="114000"/>
              </a:lnSpc>
              <a:spcAft>
                <a:spcPts val="0"/>
              </a:spcAft>
            </a:pPr>
            <a:r>
              <a:rPr lang="da-DK" sz="1100" dirty="0">
                <a:solidFill>
                  <a:schemeClr val="tx1"/>
                </a:solidFill>
                <a:latin typeface="Mari Book" pitchFamily="34" charset="0"/>
              </a:rPr>
              <a:t>I spørgeskemaet bliver patienterne spurgt, om de vil ringes op, hvis de har yderligere ideer eller kommentarer vedrørende hospitalsmaden. </a:t>
            </a:r>
          </a:p>
          <a:p>
            <a:pPr>
              <a:lnSpc>
                <a:spcPct val="114000"/>
              </a:lnSpc>
              <a:spcAft>
                <a:spcPts val="0"/>
              </a:spcAft>
            </a:pPr>
            <a:r>
              <a:rPr lang="da-DK" sz="1100" dirty="0">
                <a:solidFill>
                  <a:schemeClr val="tx1"/>
                </a:solidFill>
                <a:latin typeface="Mari Book" pitchFamily="34" charset="0"/>
              </a:rPr>
              <a:t>KOPA har gennemført 11 kvalitative telefoninterview med tilfældigt udvalgte patienter. Interviewene er gennemført ud fra en semistruktureret interviewguide med en varighed på ca. 30 minutter. </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I alt fire kvinder og syv mænd har deltaget </a:t>
            </a:r>
            <a:br>
              <a:rPr lang="da-DK" sz="1100" dirty="0">
                <a:solidFill>
                  <a:schemeClr val="tx1"/>
                </a:solidFill>
                <a:latin typeface="Mari Book" pitchFamily="34" charset="0"/>
              </a:rPr>
            </a:br>
            <a:r>
              <a:rPr lang="da-DK" sz="1100" dirty="0">
                <a:solidFill>
                  <a:schemeClr val="tx1"/>
                </a:solidFill>
                <a:latin typeface="Mari Book" pitchFamily="34" charset="0"/>
              </a:rPr>
              <a:t>i interviewene.</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De interviewede er udskrevet fra følgende hospitalsmatrikler:</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Amager hospitalsmatrikel</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Hvidovre hospitalsmatrikel (to interviewpersoner)</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Bispebjerg hospitalsmatrikel</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Bornholms hospitalsmatrikel</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Herlev hospitalsmatrikel</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Gentofte hospitalsmatrikel</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Hillerød hospitalsmatrikel </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Rigshospitalet</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Glostrup hospitalsmatrikel</a:t>
            </a:r>
          </a:p>
          <a:p>
            <a:pPr marL="171450" indent="-171450">
              <a:lnSpc>
                <a:spcPct val="114000"/>
              </a:lnSpc>
              <a:spcAft>
                <a:spcPts val="0"/>
              </a:spcAft>
              <a:buFont typeface="Arial" panose="020B0604020202020204" pitchFamily="34" charset="0"/>
              <a:buChar char="•"/>
            </a:pPr>
            <a:r>
              <a:rPr lang="da-DK" sz="1100" dirty="0">
                <a:solidFill>
                  <a:schemeClr val="tx1"/>
                </a:solidFill>
                <a:latin typeface="Mari Book" pitchFamily="34" charset="0"/>
              </a:rPr>
              <a:t>Psykiatrisk Center Glostrup</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100" dirty="0">
                <a:solidFill>
                  <a:schemeClr val="tx1"/>
                </a:solidFill>
                <a:latin typeface="Mari Book" pitchFamily="34" charset="0"/>
              </a:rPr>
              <a:t>Interviewene er efterfølgende analyseret ved hjælp af meningskondenserende analyse.</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400" b="1" dirty="0">
                <a:solidFill>
                  <a:schemeClr val="tx1"/>
                </a:solidFill>
                <a:latin typeface="Mari" panose="020B0506040000020004" pitchFamily="34" charset="0"/>
              </a:rPr>
              <a:t>Validering af spørgeskemaet</a:t>
            </a:r>
          </a:p>
          <a:p>
            <a:pPr>
              <a:lnSpc>
                <a:spcPct val="114000"/>
              </a:lnSpc>
              <a:spcAft>
                <a:spcPts val="0"/>
              </a:spcAft>
            </a:pPr>
            <a:endParaRPr lang="da-DK" sz="200" b="1" dirty="0">
              <a:solidFill>
                <a:schemeClr val="tx1"/>
              </a:solidFill>
              <a:latin typeface="Mari Book" pitchFamily="34" charset="0"/>
            </a:endParaRPr>
          </a:p>
          <a:p>
            <a:pPr>
              <a:lnSpc>
                <a:spcPct val="114000"/>
              </a:lnSpc>
              <a:spcAft>
                <a:spcPts val="0"/>
              </a:spcAft>
            </a:pPr>
            <a:r>
              <a:rPr lang="da-DK" sz="1200" b="1" dirty="0">
                <a:solidFill>
                  <a:schemeClr val="tx1"/>
                </a:solidFill>
                <a:latin typeface="Mari" panose="020B0506040000020004" pitchFamily="34" charset="0"/>
              </a:rPr>
              <a:t>Valideringen sikrer spørgsmålenes relevans og forståelighed</a:t>
            </a:r>
          </a:p>
          <a:p>
            <a:pPr>
              <a:lnSpc>
                <a:spcPct val="114000"/>
              </a:lnSpc>
              <a:spcAft>
                <a:spcPts val="0"/>
              </a:spcAft>
            </a:pPr>
            <a:r>
              <a:rPr lang="da-DK" sz="1100" dirty="0">
                <a:solidFill>
                  <a:schemeClr val="tx1"/>
                </a:solidFill>
                <a:latin typeface="Mari Book" pitchFamily="34" charset="0"/>
              </a:rPr>
              <a:t>Spørgeskemaet er valideret for at sikre, at patienterne forstår spørgsmålene, som de er tiltænkt, og at spørgsmålene er formuleret på en måde, der er letforståelig for patienterne. Derudover afklarer valideringen, om spørgeskemaet indeholder relevante aspekter </a:t>
            </a:r>
            <a:br>
              <a:rPr lang="da-DK" sz="1100" dirty="0">
                <a:solidFill>
                  <a:schemeClr val="tx1"/>
                </a:solidFill>
                <a:latin typeface="Mari Book" pitchFamily="34" charset="0"/>
              </a:rPr>
            </a:br>
            <a:r>
              <a:rPr lang="da-DK" sz="1100" dirty="0">
                <a:solidFill>
                  <a:schemeClr val="tx1"/>
                </a:solidFill>
                <a:latin typeface="Mari Book" pitchFamily="34" charset="0"/>
              </a:rPr>
              <a:t>af patienters oplevelser af maden. </a:t>
            </a:r>
          </a:p>
          <a:p>
            <a:pPr>
              <a:lnSpc>
                <a:spcPct val="114000"/>
              </a:lnSpc>
              <a:spcAft>
                <a:spcPts val="0"/>
              </a:spcAft>
            </a:pPr>
            <a:r>
              <a:rPr lang="da-DK" sz="1100" dirty="0">
                <a:solidFill>
                  <a:schemeClr val="tx1"/>
                </a:solidFill>
                <a:latin typeface="Mari Book" pitchFamily="34" charset="0"/>
              </a:rPr>
              <a:t>Valideringen er foregået ved kognitive enkeltpersoninterview a 15-30 minutters varighed. Der er i alt foretaget 13 valideringsinterview. Interviewene er foretaget blandt nuværende og tidligere patienter på forskellige hospitaler/psykiatriske centre.</a:t>
            </a:r>
          </a:p>
          <a:p>
            <a:pPr>
              <a:lnSpc>
                <a:spcPct val="114000"/>
              </a:lnSpc>
              <a:spcAft>
                <a:spcPts val="0"/>
              </a:spcAft>
            </a:pPr>
            <a:r>
              <a:rPr lang="da-DK" sz="1100" dirty="0">
                <a:solidFill>
                  <a:schemeClr val="tx1"/>
                </a:solidFill>
                <a:latin typeface="Mari Book" pitchFamily="34" charset="0"/>
              </a:rPr>
              <a:t>Patienter er tilfældigt udvalgt til validering og blev bedt om at udfylde et spørgeskema forud for interviewet. Ved interviewene er patienterne spurgt ind til, hvordan de forstår udvalgte spørgsmål i spørgeskemaet, ligesom de er blevet bedt om med egne ord at fortælle, hvad der bliver spurgt om i spørgsmålene. Patienterne er endvidere spurgt ind til, om svarmulighederne ved de enkelte spørgsmål er passende, om nogle spørgsmål er svære at forstå, samt om rækkefølgen er logisk. Ved flere spørgsmål er patienterne blevet bedt om at forklare, hvilken betydning de tillægger specifikke ord. Derudover er de blevet spurgt, om der er nogen emner eller spørgsmål, som de savner. Endelig får patienterne mulighed for at kommentere på længde og udseende af spørgeskemaet.</a:t>
            </a:r>
          </a:p>
          <a:p>
            <a:pPr>
              <a:lnSpc>
                <a:spcPct val="114000"/>
              </a:lnSpc>
              <a:spcAft>
                <a:spcPts val="0"/>
              </a:spcAft>
            </a:pPr>
            <a:endParaRPr lang="da-DK" sz="1100" dirty="0">
              <a:solidFill>
                <a:schemeClr val="tx1"/>
              </a:solidFill>
              <a:latin typeface="Mari Book" pitchFamily="34" charset="0"/>
            </a:endParaRPr>
          </a:p>
          <a:p>
            <a:pPr>
              <a:lnSpc>
                <a:spcPct val="114000"/>
              </a:lnSpc>
              <a:spcAft>
                <a:spcPts val="0"/>
              </a:spcAft>
            </a:pPr>
            <a:r>
              <a:rPr lang="da-DK" sz="1400" b="1" dirty="0">
                <a:solidFill>
                  <a:schemeClr val="tx1"/>
                </a:solidFill>
                <a:latin typeface="Mari" panose="020B0506040000020004" pitchFamily="34" charset="0"/>
              </a:rPr>
              <a:t>Udsendelse af spørgeskemaet </a:t>
            </a:r>
          </a:p>
          <a:p>
            <a:pPr>
              <a:lnSpc>
                <a:spcPct val="114000"/>
              </a:lnSpc>
              <a:spcAft>
                <a:spcPts val="0"/>
              </a:spcAft>
            </a:pPr>
            <a:endParaRPr lang="da-DK" sz="200" b="1" dirty="0">
              <a:solidFill>
                <a:schemeClr val="tx1"/>
              </a:solidFill>
              <a:latin typeface="Mari" panose="020B0506040000020004" pitchFamily="34" charset="0"/>
            </a:endParaRPr>
          </a:p>
          <a:p>
            <a:pPr>
              <a:lnSpc>
                <a:spcPct val="114000"/>
              </a:lnSpc>
              <a:spcAft>
                <a:spcPts val="0"/>
              </a:spcAft>
            </a:pPr>
            <a:r>
              <a:rPr lang="da-DK" sz="1200" b="1" dirty="0">
                <a:solidFill>
                  <a:schemeClr val="tx1"/>
                </a:solidFill>
                <a:latin typeface="Mari" panose="020B0506040000020004" pitchFamily="34" charset="0"/>
              </a:rPr>
              <a:t>Udsendelse via digital og fysisk post</a:t>
            </a:r>
          </a:p>
          <a:p>
            <a:pPr>
              <a:lnSpc>
                <a:spcPct val="114000"/>
              </a:lnSpc>
              <a:spcAft>
                <a:spcPts val="0"/>
              </a:spcAft>
            </a:pPr>
            <a:r>
              <a:rPr lang="da-DK" sz="1100" dirty="0">
                <a:solidFill>
                  <a:schemeClr val="tx1"/>
                </a:solidFill>
                <a:latin typeface="Mari Book" pitchFamily="34" charset="0"/>
              </a:rPr>
              <a:t>Undersøgelsen inkluderer indlagte patienter på Region Hovedstadens 11 hospitalsmatrikler og ni psykiatriske centre. I alt har 3.681 patienter modtaget en invitation til at deltage </a:t>
            </a:r>
            <a:br>
              <a:rPr lang="da-DK" sz="1100" dirty="0">
                <a:solidFill>
                  <a:schemeClr val="tx1"/>
                </a:solidFill>
                <a:latin typeface="Mari Book" pitchFamily="34" charset="0"/>
              </a:rPr>
            </a:br>
            <a:r>
              <a:rPr lang="da-DK" sz="1100" dirty="0">
                <a:solidFill>
                  <a:schemeClr val="tx1"/>
                </a:solidFill>
                <a:latin typeface="Mari Book" pitchFamily="34" charset="0"/>
              </a:rPr>
              <a:t>i undersøgelsen enten via fysisk eller digital post. </a:t>
            </a:r>
          </a:p>
          <a:p>
            <a:r>
              <a:rPr lang="da-DK" sz="1100" dirty="0">
                <a:solidFill>
                  <a:schemeClr val="tx1"/>
                </a:solidFill>
                <a:latin typeface="Mari Book" pitchFamily="34" charset="0"/>
              </a:rPr>
              <a:t>Alle patienter med en adgang til e-Boks har modtaget invitationen til undersøgelsen i deres digitale postkasse. Det digitale følgebrev indeholder bl.a. et link, så patienterne bliver ledt direkte til det elektroniske spørgeskema. Patienter, der ikke har en digital postkasse, har modtaget et fysisk brev indeholdende følgebrev, spørgeskema og frankeret svarkuvert. I det fysiske følgebrev er der også angivet en personlig kode til log-in, så patienter har mulighed for at besvare spørgeskemaet elektronisk. </a:t>
            </a:r>
          </a:p>
          <a:p>
            <a:r>
              <a:rPr lang="da-DK" sz="1100" dirty="0">
                <a:solidFill>
                  <a:schemeClr val="tx1"/>
                </a:solidFill>
                <a:latin typeface="Mari Book" pitchFamily="34" charset="0"/>
              </a:rPr>
              <a:t>I invitationerne til deltagelse samt i den trykte og i den elektroniske version af spørgeskemaet er hospitalets navn angivet, så patienterne ved, hvilken indlæggelse de skal udfylde spørgeskemaet på baggrund af. </a:t>
            </a:r>
          </a:p>
        </p:txBody>
      </p:sp>
      <p:sp>
        <p:nvSpPr>
          <p:cNvPr id="3" name="Pladsholder til diasnummer 12">
            <a:extLst>
              <a:ext uri="{FF2B5EF4-FFF2-40B4-BE49-F238E27FC236}">
                <a16:creationId xmlns:a16="http://schemas.microsoft.com/office/drawing/2014/main" id="{9AB0503A-51B8-48B2-A1A0-15F1E728AD6A}"/>
              </a:ext>
            </a:extLst>
          </p:cNvPr>
          <p:cNvSpPr txBox="1">
            <a:spLocks/>
          </p:cNvSpPr>
          <p:nvPr/>
        </p:nvSpPr>
        <p:spPr>
          <a:xfrm>
            <a:off x="5514050" y="9597571"/>
            <a:ext cx="1146193" cy="87672"/>
          </a:xfrm>
          <a:prstGeom prst="rect">
            <a:avLst/>
          </a:prstGeom>
        </p:spPr>
        <p:txBody>
          <a:bodyPr/>
          <a:lstStyle>
            <a:defPPr>
              <a:defRPr lang="en-US"/>
            </a:defPPr>
            <a:lvl1pPr marL="0" algn="l" defTabSz="457200" rtl="0" eaLnBrk="1" latinLnBrk="0" hangingPunct="1">
              <a:defRPr sz="750" kern="1200">
                <a:solidFill>
                  <a:schemeClr val="bg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BA701B5-6A05-42DF-8300-8150EF2C5758}" type="slidenum">
              <a:rPr lang="da-DK" sz="1100" smtClean="0">
                <a:solidFill>
                  <a:schemeClr val="tx1"/>
                </a:solidFill>
                <a:latin typeface="Mari Book" pitchFamily="34" charset="0"/>
              </a:rPr>
              <a:pPr algn="r"/>
              <a:t>9</a:t>
            </a:fld>
            <a:endParaRPr lang="da-DK" sz="1100" dirty="0">
              <a:solidFill>
                <a:schemeClr val="tx1"/>
              </a:solidFill>
              <a:latin typeface="Mari Book" pitchFamily="34" charset="0"/>
            </a:endParaRPr>
          </a:p>
        </p:txBody>
      </p:sp>
    </p:spTree>
    <p:extLst>
      <p:ext uri="{BB962C8B-B14F-4D97-AF65-F5344CB8AC3E}">
        <p14:creationId xmlns:p14="http://schemas.microsoft.com/office/powerpoint/2010/main" val="3946572613"/>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1790</TotalTime>
  <Words>777</Words>
  <Application>Microsoft Office PowerPoint</Application>
  <PresentationFormat>A4-papir (210 x 297 mm)</PresentationFormat>
  <Paragraphs>250</Paragraphs>
  <Slides>12</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12</vt:i4>
      </vt:variant>
    </vt:vector>
  </HeadingPairs>
  <TitlesOfParts>
    <vt:vector size="18" baseType="lpstr">
      <vt:lpstr>Arial</vt:lpstr>
      <vt:lpstr>Calibri</vt:lpstr>
      <vt:lpstr>Calibri Light</vt:lpstr>
      <vt:lpstr>Mari</vt:lpstr>
      <vt:lpstr>Mari Book</vt:lpstr>
      <vt:lpstr>Office-tema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Cathrine Ørskov Kølbæk</dc:creator>
  <cp:lastModifiedBy>Rikke Gut</cp:lastModifiedBy>
  <cp:revision>31</cp:revision>
  <dcterms:created xsi:type="dcterms:W3CDTF">2020-05-15T06:48:48Z</dcterms:created>
  <dcterms:modified xsi:type="dcterms:W3CDTF">2020-05-27T04:54:04Z</dcterms:modified>
</cp:coreProperties>
</file>