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3"/>
  </p:sldMasterIdLst>
  <p:notesMasterIdLst>
    <p:notesMasterId r:id="rId7"/>
  </p:notesMasterIdLst>
  <p:sldIdLst>
    <p:sldId id="514" r:id="rId4"/>
    <p:sldId id="513" r:id="rId5"/>
    <p:sldId id="515" r:id="rId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FF66"/>
    <a:srgbClr val="565656"/>
    <a:srgbClr val="B3B3B3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6357" autoAdjust="0"/>
  </p:normalViewPr>
  <p:slideViewPr>
    <p:cSldViewPr showGuides="1">
      <p:cViewPr varScale="1">
        <p:scale>
          <a:sx n="109" d="100"/>
          <a:sy n="109" d="100"/>
        </p:scale>
        <p:origin x="-88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92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27-04-2021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442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442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442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xmlns="" id="{F331C152-83AE-4CC2-918E-3A41D738E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>
          <a:xfrm>
            <a:off x="0" y="2023042"/>
            <a:ext cx="12192000" cy="483495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xmlns="" id="{683EB3E0-3341-498E-85B6-C250852B81FE}"/>
              </a:ext>
            </a:extLst>
          </p:cNvPr>
          <p:cNvSpPr/>
          <p:nvPr userDrawn="1"/>
        </p:nvSpPr>
        <p:spPr>
          <a:xfrm>
            <a:off x="0" y="3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pic>
        <p:nvPicPr>
          <p:cNvPr id="819265283" name="image" descr="{&quot;templafy&quot;:{&quot;id&quot;:&quot;c19258b0-9f26-48d4-af9c-8bca836c0e2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0924"/>
            <a:ext cx="684000" cy="4820400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xmlns="" id="{933D2236-9B1D-4D65-9449-E64046BF62F1}"/>
              </a:ext>
            </a:extLst>
          </p:cNvPr>
          <p:cNvGrpSpPr/>
          <p:nvPr userDrawn="1"/>
        </p:nvGrpSpPr>
        <p:grpSpPr>
          <a:xfrm>
            <a:off x="457200" y="1584000"/>
            <a:ext cx="687600" cy="687600"/>
            <a:chOff x="457200" y="1584000"/>
            <a:chExt cx="687600" cy="687600"/>
          </a:xfrm>
        </p:grpSpPr>
        <p:pic>
          <p:nvPicPr>
            <p:cNvPr id="137014645" name="image" descr="{&quot;templafy&quot;:{&quot;id&quot;:&quot;89c65017-c54f-40dc-83ae-d573db520943&quot;}}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7200" y="1584000"/>
              <a:ext cx="687600" cy="687600"/>
            </a:xfrm>
            <a:prstGeom prst="rect">
              <a:avLst/>
            </a:prstGeom>
          </p:spPr>
        </p:pic>
        <p:pic>
          <p:nvPicPr>
            <p:cNvPr id="25" name="Region">
              <a:extLst>
                <a:ext uri="{FF2B5EF4-FFF2-40B4-BE49-F238E27FC236}">
                  <a16:creationId xmlns:a16="http://schemas.microsoft.com/office/drawing/2014/main" xmlns="" id="{55FD13A4-D9BD-4B21-9B2C-0F540E452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36" y="1629407"/>
              <a:ext cx="116417" cy="594784"/>
            </a:xfrm>
            <a:prstGeom prst="rect">
              <a:avLst/>
            </a:prstGeom>
          </p:spPr>
        </p:pic>
      </p:grpSp>
      <p:sp>
        <p:nvSpPr>
          <p:cNvPr id="19" name="text" descr="{&quot;templafy&quot;:{&quot;id&quot;:&quot;a0d7be1e-487e-4dea-87ff-f72049c0d040&quot;}}" hidden="1" title="UserProfile.Name">
            <a:extLst>
              <a:ext uri="{FF2B5EF4-FFF2-40B4-BE49-F238E27FC236}">
                <a16:creationId xmlns:a16="http://schemas.microsoft.com/office/drawing/2014/main" xmlns="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563" dirty="0" err="1">
                <a:solidFill>
                  <a:schemeClr val="bg1"/>
                </a:solidFill>
              </a:rPr>
              <a:t>Julie Bossow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xmlns="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7. oktober 2019</a:t>
            </a:r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xmlns="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Energiprogram 2025 - Opstartsmøde</a:t>
            </a:r>
          </a:p>
        </p:txBody>
      </p:sp>
      <p:pic>
        <p:nvPicPr>
          <p:cNvPr id="1480512253" name="image" descr="{&quot;templafy&quot;:{&quot;id&quot;:&quot;80fcf382-c598-4407-b9a8-662124c13798&quot;}}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9" name="text" descr="{&quot;templafy&quot;:{&quot;id&quot;:&quot;bf415da7-1b39-45e0-97f5-5145cf8644e4&quot;}}" hidden="1" title="UserProfile.CenterFreeText">
            <a:extLst>
              <a:ext uri="{FF2B5EF4-FFF2-40B4-BE49-F238E27FC236}">
                <a16:creationId xmlns:a16="http://schemas.microsoft.com/office/drawing/2014/main" xmlns="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41" y="417606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88" dirty="0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xmlns="" id="{635E6744-B6E0-4555-AF34-00DEAAAE4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  <a:prstGeom prst="rect">
            <a:avLst/>
          </a:prstGeo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40" name="Undertitel 2">
            <a:extLst>
              <a:ext uri="{FF2B5EF4-FFF2-40B4-BE49-F238E27FC236}">
                <a16:creationId xmlns:a16="http://schemas.microsoft.com/office/drawing/2014/main" xmlns="" id="{BF50F56B-9482-4A96-B56E-09F652ABAE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41" name="text" descr="{&quot;templafy&quot;:{&quot;id&quot;:&quot;f400f800-8ddd-4254-8c5d-c1d3c87b152c&quot;}}" title="Form.PresentationTitle">
            <a:extLst>
              <a:ext uri="{FF2B5EF4-FFF2-40B4-BE49-F238E27FC236}">
                <a16:creationId xmlns:a16="http://schemas.microsoft.com/office/drawing/2014/main" xmlns="" id="{F5B3BC4D-21F6-4B1B-A374-E8C54528BF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42" name="text" descr="{&quot;templafy&quot;:{&quot;id&quot;:&quot;a419ce8c-e9a4-4dbe-b7f8-eeae436cc964&quot;}}" title="UserProfile.Name">
            <a:extLst>
              <a:ext uri="{FF2B5EF4-FFF2-40B4-BE49-F238E27FC236}">
                <a16:creationId xmlns:a16="http://schemas.microsoft.com/office/drawing/2014/main" xmlns="" id="{FA952FBF-D41E-4E3A-8C16-8DEAA528058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Præsentation af EP   |   22. marts 2021</a:t>
            </a:r>
          </a:p>
        </p:txBody>
      </p:sp>
      <p:pic>
        <p:nvPicPr>
          <p:cNvPr id="43" name="image" descr="{&quot;templafy&quot;:{&quot;id&quot;:&quot;245a62e3-7072-4809-a0e4-0fcc534a6510&quot;}}">
            <a:extLst>
              <a:ext uri="{FF2B5EF4-FFF2-40B4-BE49-F238E27FC236}">
                <a16:creationId xmlns:a16="http://schemas.microsoft.com/office/drawing/2014/main" xmlns="" id="{FB7ADB33-83F8-4347-A3A7-87BA049296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4" name="image" descr="{&quot;templafy&quot;:{&quot;id&quot;:&quot;b7c02e96-4bfb-42bf-835b-c2fd411c2d95&quot;}}">
            <a:extLst>
              <a:ext uri="{FF2B5EF4-FFF2-40B4-BE49-F238E27FC236}">
                <a16:creationId xmlns:a16="http://schemas.microsoft.com/office/drawing/2014/main" xmlns="" id="{B8BA6B32-7EC6-46A5-9641-B0B67FFD2B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45" name="text" descr="{&quot;templafy&quot;:{&quot;id&quot;:&quot;b7a10e92-7a31-4663-b854-1732ed5b7272&quot;}}" title="UserProfile.Office.Virksomhed_{{DocumentLanguage}}">
            <a:extLst>
              <a:ext uri="{FF2B5EF4-FFF2-40B4-BE49-F238E27FC236}">
                <a16:creationId xmlns:a16="http://schemas.microsoft.com/office/drawing/2014/main" xmlns="" id="{ACAC7435-4655-4D9F-BF32-63E78512979B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46" name="text" descr="{&quot;templafy&quot;:{&quot;id&quot;:&quot;139fde93-cba2-46f2-97db-4af03a4facb9&quot;}}" title="UserProfile.Centers.Center_{{DocumentLanguage}}">
            <a:extLst>
              <a:ext uri="{FF2B5EF4-FFF2-40B4-BE49-F238E27FC236}">
                <a16:creationId xmlns:a16="http://schemas.microsoft.com/office/drawing/2014/main" xmlns="" id="{7A8816A3-35A3-4587-B9AC-ADA092B849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</p:spTree>
    <p:extLst>
      <p:ext uri="{BB962C8B-B14F-4D97-AF65-F5344CB8AC3E}">
        <p14:creationId xmlns:p14="http://schemas.microsoft.com/office/powerpoint/2010/main" val="3666853442"/>
      </p:ext>
    </p:extLst>
  </p:cSld>
  <p:clrMapOvr>
    <a:masterClrMapping/>
  </p:clrMapOvr>
  <p:transition spd="slow">
    <p:wipe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" descr="{&quot;templafy&quot;:{&quot;id&quot;:&quot;c48207ac-5418-408d-a0e1-7eab9292ae1d&quot;}}" hidden="1" title="UserProfile.CenterFreeText">
            <a:extLst>
              <a:ext uri="{FF2B5EF4-FFF2-40B4-BE49-F238E27FC236}">
                <a16:creationId xmlns:a16="http://schemas.microsoft.com/office/drawing/2014/main" xmlns="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41" y="417606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88" dirty="0"/>
          </a:p>
        </p:txBody>
      </p:sp>
      <p:pic>
        <p:nvPicPr>
          <p:cNvPr id="1443804301" name="image" descr="{&quot;templafy&quot;:{&quot;id&quot;:&quot;5fc22437-87af-49f9-9404-dec6665ad9b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41403608" name="image" descr="{&quot;templafy&quot;:{&quot;id&quot;:&quot;7ad96358-7f8b-4ad6-b0aa-ef62bf27ce6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xmlns="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6" y="5763982"/>
            <a:ext cx="116417" cy="594784"/>
          </a:xfrm>
          <a:prstGeom prst="rect">
            <a:avLst/>
          </a:prstGeom>
        </p:spPr>
      </p:pic>
      <p:pic>
        <p:nvPicPr>
          <p:cNvPr id="1315158779" name="image" descr="{&quot;templafy&quot;:{&quot;id&quot;:&quot;f6106156-1ef9-4a76-8928-2cea1a6c6403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08935103" name="image" descr="{&quot;templafy&quot;:{&quot;id&quot;:&quot;78e0cb53-22c8-49f5-96f6-07e3d880d736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902712970" name="image" descr="{&quot;templafy&quot;:{&quot;id&quot;:&quot;cbe7ceac-cd27-41d2-ad4a-21291f377343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542694973" name="image" descr="{&quot;templafy&quot;:{&quot;id&quot;:&quot;3aedfc17-5a10-4adc-a68e-5a7580a92a6a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2" name="text" descr="{&quot;templafy&quot;:{&quot;id&quot;:&quot;7a9a08ba-f35b-4a3c-a618-64c9e8ce2725&quot;}}" hidden="1" title="UserProfile.Name">
            <a:extLst>
              <a:ext uri="{FF2B5EF4-FFF2-40B4-BE49-F238E27FC236}">
                <a16:creationId xmlns:a16="http://schemas.microsoft.com/office/drawing/2014/main" xmlns="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563" dirty="0" err="1">
                <a:solidFill>
                  <a:schemeClr val="bg1"/>
                </a:solidFill>
              </a:rPr>
              <a:t>Julie Bossow</a:t>
            </a:r>
          </a:p>
        </p:txBody>
      </p:sp>
      <p:sp>
        <p:nvSpPr>
          <p:cNvPr id="27" name="Pladsholder til titel 1">
            <a:extLst>
              <a:ext uri="{FF2B5EF4-FFF2-40B4-BE49-F238E27FC236}">
                <a16:creationId xmlns:a16="http://schemas.microsoft.com/office/drawing/2014/main" xmlns="" id="{E3F1BECE-AE53-45AA-8A76-2CD222DE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0244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800"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8" name="Pladsholder til diasnummer 5">
            <a:extLst>
              <a:ext uri="{FF2B5EF4-FFF2-40B4-BE49-F238E27FC236}">
                <a16:creationId xmlns:a16="http://schemas.microsoft.com/office/drawing/2014/main" xmlns="" id="{7D1B3482-CA9F-4276-A52E-F6B71B9C8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7013" y="64404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9" name="text" descr="{&quot;templafy&quot;:{&quot;id&quot;:&quot;6567f76f-dd88-4ca1-90bd-500f4144e492&quot;}}" title="UserProfile.Name">
            <a:extLst>
              <a:ext uri="{FF2B5EF4-FFF2-40B4-BE49-F238E27FC236}">
                <a16:creationId xmlns:a16="http://schemas.microsoft.com/office/drawing/2014/main" xmlns="" id="{3EB24347-DE88-4DB2-8D15-86B21F1D7EFD}"/>
              </a:ext>
            </a:extLst>
          </p:cNvPr>
          <p:cNvSpPr txBox="1"/>
          <p:nvPr userDrawn="1"/>
        </p:nvSpPr>
        <p:spPr>
          <a:xfrm>
            <a:off x="8043600" y="64416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>
                <a:solidFill>
                  <a:schemeClr val="bg1"/>
                </a:solidFill>
              </a:rPr>
              <a:t>Præsentation af EP   |   22. marts 2021</a:t>
            </a:r>
          </a:p>
        </p:txBody>
      </p:sp>
      <p:sp>
        <p:nvSpPr>
          <p:cNvPr id="30" name="Pladsholder til tekst 2">
            <a:extLst>
              <a:ext uri="{FF2B5EF4-FFF2-40B4-BE49-F238E27FC236}">
                <a16:creationId xmlns:a16="http://schemas.microsoft.com/office/drawing/2014/main" xmlns="" id="{A4142F53-EA21-4FDD-AC19-34F5FF649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200"/>
            </a:lvl6pPr>
            <a:lvl7pPr>
              <a:defRPr sz="1100"/>
            </a:lvl7pPr>
            <a:lvl8pPr>
              <a:defRPr sz="1000"/>
            </a:lvl8pPr>
            <a:lvl9pPr>
              <a:defRPr sz="9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1" name="text" descr="{&quot;templafy&quot;:{&quot;id&quot;:&quot;b7a10e92-7a31-4663-b854-1732ed5b7272&quot;}}" title="UserProfile.Office.Virksomhed_{{DocumentLanguage}}">
            <a:extLst>
              <a:ext uri="{FF2B5EF4-FFF2-40B4-BE49-F238E27FC236}">
                <a16:creationId xmlns:a16="http://schemas.microsoft.com/office/drawing/2014/main" xmlns="" id="{DAA2DDF9-2D59-4947-90D9-358195FF97E8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32" name="text" descr="{&quot;templafy&quot;:{&quot;id&quot;:&quot;139fde93-cba2-46f2-97db-4af03a4facb9&quot;}}" title="UserProfile.Centers.Center_{{DocumentLanguage}}">
            <a:extLst>
              <a:ext uri="{FF2B5EF4-FFF2-40B4-BE49-F238E27FC236}">
                <a16:creationId xmlns:a16="http://schemas.microsoft.com/office/drawing/2014/main" xmlns="" id="{213683FC-B2E6-426B-95DE-C77D311B78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</p:spTree>
    <p:extLst>
      <p:ext uri="{BB962C8B-B14F-4D97-AF65-F5344CB8AC3E}">
        <p14:creationId xmlns:p14="http://schemas.microsoft.com/office/powerpoint/2010/main" val="9730988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xmlns="" id="{330815ED-7933-408B-A156-7FBAE79D7B99}"/>
              </a:ext>
            </a:extLst>
          </p:cNvPr>
          <p:cNvSpPr/>
          <p:nvPr userDrawn="1"/>
        </p:nvSpPr>
        <p:spPr>
          <a:xfrm>
            <a:off x="611565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xmlns="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sz="1013" dirty="0"/>
          </a:p>
        </p:txBody>
      </p:sp>
      <p:sp>
        <p:nvSpPr>
          <p:cNvPr id="22" name="Rektangel" descr="{&quot;templafy&quot;:{&quot;id&quot;:&quot;d90085f4-2e5b-4111-ad68-6c0277c40d90&quot;}}" title="image">
            <a:extLst>
              <a:ext uri="{FF2B5EF4-FFF2-40B4-BE49-F238E27FC236}">
                <a16:creationId xmlns:a16="http://schemas.microsoft.com/office/drawing/2014/main" xmlns="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7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506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Energiprogram 2025 - Opstartsmøde</a:t>
            </a:r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r>
              <a:rPr lang="da-DK"/>
              <a:t>7. oktober 2019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981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ransition spd="slow">
    <p:wipe/>
  </p:transition>
  <p:hf sldNum="0" hdr="0"/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15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0" indent="-81000" algn="l" defTabSz="51435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sz="1238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83500" indent="-81000" algn="l" defTabSz="514350" rtl="0" eaLnBrk="1" latinLnBrk="0" hangingPunct="1"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lang="da-DK" sz="112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5750" indent="-70875" algn="l" defTabSz="514350" rtl="0" eaLnBrk="1" latinLnBrk="0" hangingPunct="1"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lang="da-DK" sz="1013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68250" indent="-60750" algn="l" defTabSz="514350" rtl="0" eaLnBrk="1" latinLnBrk="0" hangingPunct="1"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lang="da-DK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70750" indent="-60750" algn="l" defTabSz="514350" rtl="0" eaLnBrk="1" latinLnBrk="0" hangingPunct="1"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lang="da-DK" sz="788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073250" indent="-50625" algn="l" defTabSz="514350" rtl="0" eaLnBrk="1" latinLnBrk="0" hangingPunct="1">
        <a:spcBef>
          <a:spcPts val="0"/>
        </a:spcBef>
        <a:spcAft>
          <a:spcPts val="675"/>
        </a:spcAft>
        <a:buClr>
          <a:srgbClr val="7D7D7D"/>
        </a:buClr>
        <a:buFont typeface="Arial" panose="020B0604020202020204" pitchFamily="34" charset="0"/>
        <a:buChar char="•"/>
        <a:defRPr lang="da-DK" sz="675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1275750" indent="-50625" algn="l" defTabSz="514350" rtl="0" eaLnBrk="1" latinLnBrk="0" hangingPunct="1">
        <a:spcBef>
          <a:spcPts val="0"/>
        </a:spcBef>
        <a:spcAft>
          <a:spcPts val="675"/>
        </a:spcAft>
        <a:buClr>
          <a:srgbClr val="7D7D7D"/>
        </a:buClr>
        <a:buFont typeface="Arial" panose="020B0604020202020204" pitchFamily="34" charset="0"/>
        <a:buChar char="•"/>
        <a:defRPr lang="da-DK" sz="619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1478250" indent="-50625" algn="l" defTabSz="514350" rtl="0" eaLnBrk="1" latinLnBrk="0" hangingPunct="1">
        <a:spcBef>
          <a:spcPts val="0"/>
        </a:spcBef>
        <a:spcAft>
          <a:spcPts val="675"/>
        </a:spcAft>
        <a:buClr>
          <a:srgbClr val="7D7D7D"/>
        </a:buClr>
        <a:buFont typeface="Arial" panose="020B0604020202020204" pitchFamily="34" charset="0"/>
        <a:buChar char="•"/>
        <a:defRPr lang="da-DK" sz="563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1680750" indent="-50625" algn="l" defTabSz="514350" rtl="0" eaLnBrk="1" latinLnBrk="0" hangingPunct="1">
        <a:spcBef>
          <a:spcPts val="0"/>
        </a:spcBef>
        <a:spcAft>
          <a:spcPts val="675"/>
        </a:spcAft>
        <a:buClr>
          <a:srgbClr val="808080"/>
        </a:buClr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5" orient="horz" pos="1071">
          <p15:clr>
            <a:srgbClr val="F26B43"/>
          </p15:clr>
        </p15:guide>
        <p15:guide id="6" orient="horz" pos="1253">
          <p15:clr>
            <a:srgbClr val="F26B43"/>
          </p15:clr>
        </p15:guide>
        <p15:guide id="7" orient="horz" pos="3455">
          <p15:clr>
            <a:srgbClr val="F26B43"/>
          </p15:clr>
        </p15:guide>
        <p15:guide id="10" pos="1148">
          <p15:clr>
            <a:srgbClr val="F26B43"/>
          </p15:clr>
        </p15:guide>
        <p15:guide id="11" pos="9663">
          <p15:clr>
            <a:srgbClr val="F26B43"/>
          </p15:clr>
        </p15:guide>
        <p15:guide id="12" pos="5284">
          <p15:clr>
            <a:srgbClr val="F26B43"/>
          </p15:clr>
        </p15:guide>
        <p15:guide id="13" pos="55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472" y="764704"/>
            <a:ext cx="6640538" cy="529001"/>
          </a:xfrm>
          <a:solidFill>
            <a:schemeClr val="bg1"/>
          </a:solidFill>
        </p:spPr>
        <p:txBody>
          <a:bodyPr anchor="b"/>
          <a:lstStyle/>
          <a:p>
            <a:r>
              <a:rPr lang="da-DK" cap="all" dirty="0" smtClean="0">
                <a:solidFill>
                  <a:schemeClr val="tx2"/>
                </a:solidFill>
                <a:latin typeface="Mari" panose="020B0506040000020004" pitchFamily="34" charset="0"/>
              </a:rPr>
              <a:t/>
            </a:r>
            <a:br>
              <a:rPr lang="da-DK" cap="all" dirty="0" smtClean="0">
                <a:solidFill>
                  <a:schemeClr val="tx2"/>
                </a:solidFill>
                <a:latin typeface="Mari" panose="020B0506040000020004" pitchFamily="34" charset="0"/>
              </a:rPr>
            </a:br>
            <a:r>
              <a:rPr lang="da-DK" cap="all" dirty="0" smtClean="0">
                <a:solidFill>
                  <a:schemeClr val="tx2"/>
                </a:solidFill>
                <a:latin typeface="Mari" panose="020B0506040000020004" pitchFamily="34" charset="0"/>
              </a:rPr>
              <a:t>Energiprogram</a:t>
            </a:r>
            <a:r>
              <a:rPr lang="da-DK" cap="all" dirty="0" smtClean="0">
                <a:solidFill>
                  <a:srgbClr val="565656"/>
                </a:solidFill>
                <a:latin typeface="Mari" panose="020B0506040000020004" pitchFamily="34" charset="0"/>
              </a:rPr>
              <a:t> </a:t>
            </a:r>
            <a:r>
              <a:rPr lang="da-DK" cap="all" dirty="0">
                <a:solidFill>
                  <a:srgbClr val="565656"/>
                </a:solidFill>
                <a:latin typeface="Mari" panose="020B0506040000020004" pitchFamily="34" charset="0"/>
              </a:rPr>
              <a:t>– Energiplan 2025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4294967295"/>
          </p:nvPr>
        </p:nvSpPr>
        <p:spPr>
          <a:xfrm>
            <a:off x="9124950" y="6289675"/>
            <a:ext cx="3067050" cy="139700"/>
          </a:xfrm>
        </p:spPr>
        <p:txBody>
          <a:bodyPr/>
          <a:lstStyle/>
          <a:p>
            <a:r>
              <a:rPr lang="da-DK"/>
              <a:t>7. oktober 2019</a:t>
            </a:r>
            <a:endParaRPr lang="da-DK" dirty="0"/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4294967295"/>
          </p:nvPr>
        </p:nvSpPr>
        <p:spPr>
          <a:xfrm>
            <a:off x="1399678" y="1052736"/>
            <a:ext cx="10456962" cy="504056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da-DK" sz="2000" b="1" dirty="0" smtClean="0">
              <a:solidFill>
                <a:schemeClr val="tx2"/>
              </a:solidFill>
              <a:latin typeface="Mari" panose="020B05060400000200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da-DK" sz="2000" b="1" dirty="0" smtClean="0">
              <a:solidFill>
                <a:schemeClr val="tx2"/>
              </a:solidFill>
              <a:latin typeface="Mari" panose="020B05060400000200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a-DK" sz="2000" b="1" dirty="0" smtClean="0">
                <a:solidFill>
                  <a:schemeClr val="tx2"/>
                </a:solidFill>
                <a:latin typeface="Mari" panose="020B0506040000020004" pitchFamily="34" charset="0"/>
              </a:rPr>
              <a:t>Forud </a:t>
            </a:r>
            <a:r>
              <a:rPr lang="da-DK" sz="2000" b="1" dirty="0">
                <a:solidFill>
                  <a:schemeClr val="tx2"/>
                </a:solidFill>
                <a:latin typeface="Mari" panose="020B0506040000020004" pitchFamily="34" charset="0"/>
              </a:rPr>
              <a:t>for sagen har regionsrådet besluttet to sager</a:t>
            </a:r>
          </a:p>
          <a:p>
            <a:pPr marL="895350" lvl="3" indent="-288925">
              <a:spcAft>
                <a:spcPts val="600"/>
              </a:spcAft>
              <a:tabLst>
                <a:tab pos="895350" algn="l"/>
              </a:tabLst>
            </a:pP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Hovedsag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, som beskriver principper for finansiering og prioritering af energieffektiviseringen og 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 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giver en pejling ift. 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m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ålsætninger 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 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i Energiplan 2025 samt Renoveringsplanen.</a:t>
            </a:r>
          </a:p>
          <a:p>
            <a:pPr marL="895350" lvl="3" indent="-288925">
              <a:spcAft>
                <a:spcPts val="600"/>
              </a:spcAft>
              <a:tabLst>
                <a:tab pos="989013" algn="l"/>
              </a:tabLst>
            </a:pP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Leasingrammer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 for i alt 476 mio. kr. for den første halvdel af ejendommene, altså pendant til nærværende sag.</a:t>
            </a:r>
          </a:p>
          <a:p>
            <a:pPr marL="0" indent="0">
              <a:spcAft>
                <a:spcPts val="600"/>
              </a:spcAft>
              <a:buNone/>
            </a:pPr>
            <a:endParaRPr lang="da-DK" sz="2000" b="1" dirty="0" smtClean="0">
              <a:solidFill>
                <a:schemeClr val="tx2"/>
              </a:solidFill>
              <a:latin typeface="Mari" panose="020B05060400000200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a-DK" sz="2000" b="1" dirty="0" smtClean="0">
                <a:solidFill>
                  <a:schemeClr val="tx2"/>
                </a:solidFill>
                <a:latin typeface="Mari" panose="020B0506040000020004" pitchFamily="34" charset="0"/>
              </a:rPr>
              <a:t>Sagens </a:t>
            </a:r>
            <a:r>
              <a:rPr lang="da-DK" sz="2000" b="1" dirty="0">
                <a:solidFill>
                  <a:schemeClr val="tx2"/>
                </a:solidFill>
                <a:latin typeface="Mari" panose="020B0506040000020004" pitchFamily="34" charset="0"/>
              </a:rPr>
              <a:t>indhold</a:t>
            </a:r>
          </a:p>
          <a:p>
            <a:pPr marL="895350" lvl="3" indent="-288925">
              <a:spcAft>
                <a:spcPts val="600"/>
              </a:spcAft>
              <a:tabLst>
                <a:tab pos="895350" algn="l"/>
              </a:tabLst>
            </a:pPr>
            <a:r>
              <a:rPr lang="da-DK" sz="1800" b="1" dirty="0" smtClean="0">
                <a:solidFill>
                  <a:schemeClr val="tx2"/>
                </a:solidFill>
                <a:latin typeface="Mari" panose="020B0506040000020004" pitchFamily="34" charset="0"/>
              </a:rPr>
              <a:t>Resterende  leasingrammer 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for 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hovedpulje 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af ejendomme på i alt </a:t>
            </a: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469 mio. 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kr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.</a:t>
            </a:r>
          </a:p>
          <a:p>
            <a:pPr marL="892175" lvl="3" indent="-285750">
              <a:spcAft>
                <a:spcPts val="600"/>
              </a:spcAft>
              <a:tabLst>
                <a:tab pos="895350" algn="l"/>
              </a:tabLst>
            </a:pPr>
            <a:r>
              <a:rPr lang="da-DK" sz="1800" b="1" dirty="0" smtClean="0">
                <a:solidFill>
                  <a:schemeClr val="tx2"/>
                </a:solidFill>
                <a:latin typeface="Mari" panose="020B0506040000020004" pitchFamily="34" charset="0"/>
              </a:rPr>
              <a:t>Samlet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 leasingrammer i alt: </a:t>
            </a:r>
            <a:r>
              <a:rPr lang="da-DK" sz="1800" b="1" dirty="0" smtClean="0">
                <a:solidFill>
                  <a:schemeClr val="tx2"/>
                </a:solidFill>
                <a:latin typeface="Mari" panose="020B0506040000020004" pitchFamily="34" charset="0"/>
              </a:rPr>
              <a:t>945 </a:t>
            </a: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mio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. kr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.</a:t>
            </a:r>
            <a:endParaRPr lang="da-DK" sz="1800" dirty="0">
              <a:solidFill>
                <a:schemeClr val="tx2"/>
              </a:solidFill>
              <a:latin typeface="Mari" panose="020B0506040000020004" pitchFamily="34" charset="0"/>
            </a:endParaRPr>
          </a:p>
        </p:txBody>
      </p:sp>
      <p:sp>
        <p:nvSpPr>
          <p:cNvPr id="11" name="Pladsholder til sidefod 5">
            <a:extLst>
              <a:ext uri="{FF2B5EF4-FFF2-40B4-BE49-F238E27FC236}">
                <a16:creationId xmlns:a16="http://schemas.microsoft.com/office/drawing/2014/main" xmlns="" id="{C2B148FF-99EC-4A6D-B912-76181BB0FD5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5575300"/>
            <a:ext cx="1860550" cy="104775"/>
          </a:xfrm>
        </p:spPr>
        <p:txBody>
          <a:bodyPr/>
          <a:lstStyle/>
          <a:p>
            <a:r>
              <a:rPr lang="da-DK" dirty="0"/>
              <a:t>Energiprogram 2025 - Opstartsmøde</a:t>
            </a:r>
          </a:p>
        </p:txBody>
      </p:sp>
    </p:spTree>
    <p:extLst>
      <p:ext uri="{BB962C8B-B14F-4D97-AF65-F5344CB8AC3E}">
        <p14:creationId xmlns:p14="http://schemas.microsoft.com/office/powerpoint/2010/main" val="5001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472" y="811767"/>
            <a:ext cx="6640538" cy="529001"/>
          </a:xfrm>
          <a:solidFill>
            <a:schemeClr val="bg1"/>
          </a:solidFill>
        </p:spPr>
        <p:txBody>
          <a:bodyPr anchor="b"/>
          <a:lstStyle/>
          <a:p>
            <a:r>
              <a:rPr lang="da-DK" cap="all" dirty="0">
                <a:solidFill>
                  <a:schemeClr val="tx2"/>
                </a:solidFill>
                <a:latin typeface="Mari" panose="020B0506040000020004" pitchFamily="34" charset="0"/>
              </a:rPr>
              <a:t>Energiprogram</a:t>
            </a:r>
            <a:r>
              <a:rPr lang="da-DK" cap="all" dirty="0">
                <a:solidFill>
                  <a:srgbClr val="565656"/>
                </a:solidFill>
                <a:latin typeface="Mari" panose="020B0506040000020004" pitchFamily="34" charset="0"/>
              </a:rPr>
              <a:t> – Energiplan 2025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4294967295"/>
          </p:nvPr>
        </p:nvSpPr>
        <p:spPr>
          <a:xfrm>
            <a:off x="9124950" y="6289675"/>
            <a:ext cx="3067050" cy="139700"/>
          </a:xfrm>
        </p:spPr>
        <p:txBody>
          <a:bodyPr/>
          <a:lstStyle/>
          <a:p>
            <a:r>
              <a:rPr lang="da-DK"/>
              <a:t>7. oktober 2019</a:t>
            </a:r>
            <a:endParaRPr lang="da-DK" dirty="0"/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4294967295"/>
          </p:nvPr>
        </p:nvSpPr>
        <p:spPr>
          <a:xfrm>
            <a:off x="1343472" y="1700808"/>
            <a:ext cx="10096922" cy="504056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smtClean="0">
                <a:solidFill>
                  <a:schemeClr val="tx2"/>
                </a:solidFill>
                <a:latin typeface="Mari" panose="020B0506040000020004" pitchFamily="34" charset="0"/>
              </a:rPr>
              <a:t>Igangværende </a:t>
            </a:r>
            <a:r>
              <a:rPr lang="da-DK" sz="2000" b="1" dirty="0">
                <a:solidFill>
                  <a:schemeClr val="tx2"/>
                </a:solidFill>
                <a:latin typeface="Mari" panose="020B0506040000020004" pitchFamily="34" charset="0"/>
              </a:rPr>
              <a:t>og kommende aktiviteter</a:t>
            </a:r>
          </a:p>
          <a:p>
            <a:pPr marL="895350" lvl="3" indent="-288925">
              <a:spcAft>
                <a:spcPts val="600"/>
              </a:spcAft>
              <a:tabLst>
                <a:tab pos="895350" algn="l"/>
              </a:tabLst>
            </a:pP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Energikortlægningen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 er afsluttet og et første udvalg af projekter 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igangsat 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med </a:t>
            </a:r>
            <a:r>
              <a:rPr lang="da-DK" sz="1800" b="1" dirty="0" smtClean="0">
                <a:solidFill>
                  <a:schemeClr val="tx2"/>
                </a:solidFill>
                <a:latin typeface="Mari" panose="020B0506040000020004" pitchFamily="34" charset="0"/>
              </a:rPr>
              <a:t>Strategisk Partner.</a:t>
            </a:r>
            <a:endParaRPr lang="da-DK" sz="1800" b="1" dirty="0">
              <a:solidFill>
                <a:schemeClr val="tx2"/>
              </a:solidFill>
              <a:latin typeface="Mari" panose="020B0506040000020004" pitchFamily="34" charset="0"/>
            </a:endParaRPr>
          </a:p>
          <a:p>
            <a:pPr marL="895350" lvl="3" indent="-288925">
              <a:spcAft>
                <a:spcPts val="600"/>
              </a:spcAft>
              <a:tabLst>
                <a:tab pos="895350" algn="l"/>
              </a:tabLst>
            </a:pP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Etablering af</a:t>
            </a: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 energiovervågning 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(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EMS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) går i gang nu med første fase, som handler om etablering af systemet og opkobling af 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energimålere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.</a:t>
            </a:r>
          </a:p>
          <a:p>
            <a:pPr marL="895350" lvl="3" indent="-288925">
              <a:spcAft>
                <a:spcPts val="600"/>
              </a:spcAft>
              <a:tabLst>
                <a:tab pos="895350" algn="l"/>
              </a:tabLst>
            </a:pP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Tværgående spor skal opstartes sammen med den strategiske partner: </a:t>
            </a: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Belysning, bygningsautomatik, bæredygtig byggeri 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og solceller, hvor</a:t>
            </a:r>
          </a:p>
          <a:p>
            <a:pPr marL="895350" lvl="3" indent="-288925">
              <a:spcAft>
                <a:spcPts val="600"/>
              </a:spcAft>
              <a:tabLst>
                <a:tab pos="895350" algn="l"/>
              </a:tabLst>
            </a:pP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det tidligere identificerede potentiale for </a:t>
            </a: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solcelleprojekter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 (godt 100 mio. kr. investering), skal bearbejdes iht. ny lovgivning</a:t>
            </a:r>
            <a:r>
              <a:rPr lang="da-DK" sz="1800" dirty="0" smtClean="0">
                <a:solidFill>
                  <a:schemeClr val="tx2"/>
                </a:solidFill>
                <a:latin typeface="Mari" panose="020B0506040000020004" pitchFamily="34" charset="0"/>
              </a:rPr>
              <a:t>.</a:t>
            </a:r>
          </a:p>
        </p:txBody>
      </p:sp>
      <p:sp>
        <p:nvSpPr>
          <p:cNvPr id="11" name="Pladsholder til sidefod 5">
            <a:extLst>
              <a:ext uri="{FF2B5EF4-FFF2-40B4-BE49-F238E27FC236}">
                <a16:creationId xmlns:a16="http://schemas.microsoft.com/office/drawing/2014/main" xmlns="" id="{C2B148FF-99EC-4A6D-B912-76181BB0FD5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5575300"/>
            <a:ext cx="1860550" cy="104775"/>
          </a:xfrm>
        </p:spPr>
        <p:txBody>
          <a:bodyPr/>
          <a:lstStyle/>
          <a:p>
            <a:r>
              <a:rPr lang="da-DK" dirty="0"/>
              <a:t>Energiprogram 2025 - Opstartsmøde</a:t>
            </a:r>
          </a:p>
        </p:txBody>
      </p:sp>
    </p:spTree>
    <p:extLst>
      <p:ext uri="{BB962C8B-B14F-4D97-AF65-F5344CB8AC3E}">
        <p14:creationId xmlns:p14="http://schemas.microsoft.com/office/powerpoint/2010/main" val="4172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472" y="811767"/>
            <a:ext cx="6640538" cy="529001"/>
          </a:xfrm>
          <a:solidFill>
            <a:schemeClr val="bg1"/>
          </a:solidFill>
        </p:spPr>
        <p:txBody>
          <a:bodyPr anchor="b"/>
          <a:lstStyle/>
          <a:p>
            <a:r>
              <a:rPr lang="da-DK" cap="all" dirty="0">
                <a:solidFill>
                  <a:schemeClr val="tx2"/>
                </a:solidFill>
                <a:latin typeface="Mari" panose="020B0506040000020004" pitchFamily="34" charset="0"/>
              </a:rPr>
              <a:t>Energiprogram</a:t>
            </a:r>
            <a:r>
              <a:rPr lang="da-DK" cap="all" dirty="0">
                <a:solidFill>
                  <a:srgbClr val="565656"/>
                </a:solidFill>
                <a:latin typeface="Mari" panose="020B0506040000020004" pitchFamily="34" charset="0"/>
              </a:rPr>
              <a:t> – Energiplan 2025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4294967295"/>
          </p:nvPr>
        </p:nvSpPr>
        <p:spPr>
          <a:xfrm>
            <a:off x="9124950" y="6289675"/>
            <a:ext cx="3067050" cy="139700"/>
          </a:xfrm>
        </p:spPr>
        <p:txBody>
          <a:bodyPr/>
          <a:lstStyle/>
          <a:p>
            <a:r>
              <a:rPr lang="da-DK"/>
              <a:t>7. oktober 2019</a:t>
            </a:r>
            <a:endParaRPr lang="da-DK" dirty="0"/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4294967295"/>
          </p:nvPr>
        </p:nvSpPr>
        <p:spPr>
          <a:xfrm>
            <a:off x="1343472" y="1700808"/>
            <a:ext cx="10096922" cy="504056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sz="2000" b="1" dirty="0" smtClean="0">
                <a:solidFill>
                  <a:schemeClr val="tx2"/>
                </a:solidFill>
                <a:latin typeface="Mari" panose="020B0506040000020004" pitchFamily="34" charset="0"/>
              </a:rPr>
              <a:t>Energiprogrammet </a:t>
            </a:r>
            <a:r>
              <a:rPr lang="da-DK" sz="2000" b="1" dirty="0">
                <a:solidFill>
                  <a:schemeClr val="tx2"/>
                </a:solidFill>
                <a:latin typeface="Mari" panose="020B0506040000020004" pitchFamily="34" charset="0"/>
              </a:rPr>
              <a:t>har flere bundlinjer, med energimæssig bæredygtighed som hovedfokus</a:t>
            </a:r>
          </a:p>
          <a:p>
            <a:pPr marL="895350" lvl="3" indent="-288925">
              <a:spcAft>
                <a:spcPts val="600"/>
              </a:spcAft>
              <a:tabLst>
                <a:tab pos="895350" algn="l"/>
              </a:tabLst>
            </a:pP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Energibesparelsen skal give en reduktion af </a:t>
            </a: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CO2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-udledningen.</a:t>
            </a:r>
          </a:p>
          <a:p>
            <a:pPr marL="895350" lvl="3" indent="-288925">
              <a:spcAft>
                <a:spcPts val="600"/>
              </a:spcAft>
              <a:tabLst>
                <a:tab pos="895350" algn="l"/>
              </a:tabLst>
            </a:pP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Energibesparelsen skal </a:t>
            </a: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finansiere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 leasingrammerne, når disse skal afbetales.</a:t>
            </a:r>
          </a:p>
          <a:p>
            <a:pPr marL="895350" lvl="3" indent="-288925">
              <a:spcAft>
                <a:spcPts val="600"/>
              </a:spcAft>
              <a:tabLst>
                <a:tab pos="895350" algn="l"/>
              </a:tabLst>
            </a:pP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Energiprojekterne skal give tilstandsløft til </a:t>
            </a:r>
            <a:r>
              <a:rPr lang="da-DK" sz="1800" b="1" dirty="0">
                <a:solidFill>
                  <a:schemeClr val="tx2"/>
                </a:solidFill>
                <a:latin typeface="Mari" panose="020B0506040000020004" pitchFamily="34" charset="0"/>
              </a:rPr>
              <a:t>Renoveringsplanen</a:t>
            </a:r>
            <a:r>
              <a:rPr lang="da-DK" sz="1800" dirty="0">
                <a:solidFill>
                  <a:schemeClr val="tx2"/>
                </a:solidFill>
                <a:latin typeface="Mari" panose="020B0506040000020004" pitchFamily="34" charset="0"/>
              </a:rPr>
              <a:t>.</a:t>
            </a:r>
          </a:p>
        </p:txBody>
      </p:sp>
      <p:sp>
        <p:nvSpPr>
          <p:cNvPr id="11" name="Pladsholder til sidefod 5">
            <a:extLst>
              <a:ext uri="{FF2B5EF4-FFF2-40B4-BE49-F238E27FC236}">
                <a16:creationId xmlns:a16="http://schemas.microsoft.com/office/drawing/2014/main" xmlns="" id="{C2B148FF-99EC-4A6D-B912-76181BB0FD5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5575300"/>
            <a:ext cx="1860550" cy="104775"/>
          </a:xfrm>
        </p:spPr>
        <p:txBody>
          <a:bodyPr/>
          <a:lstStyle/>
          <a:p>
            <a:r>
              <a:rPr lang="da-DK" dirty="0"/>
              <a:t>Energiprogram 2025 - Opstartsmøde</a:t>
            </a:r>
          </a:p>
        </p:txBody>
      </p:sp>
    </p:spTree>
    <p:extLst>
      <p:ext uri="{BB962C8B-B14F-4D97-AF65-F5344CB8AC3E}">
        <p14:creationId xmlns:p14="http://schemas.microsoft.com/office/powerpoint/2010/main" val="29765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GION H Hospital PowerPoint Skabelon_DKfinal">
  <a:themeElements>
    <a:clrScheme name="Region Hovedstaden Mørkeblå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TemplateConfiguration><![CDATA[{"elementsMetadata":[],"documentContentValidatorConfiguration":{"enableDocumentContentValidator":false,"documentContentValidatorVersion":0},"slideId":"636973038323624315","enableDocumentContentUpdater":true,"version":"1.3"}]]></TemplafySlideTemplateConfiguration>
</file>

<file path=customXml/item2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7FA764BE-93AE-4A1F-94F8-EB73EE3F6FA7}">
  <ds:schemaRefs/>
</ds:datastoreItem>
</file>

<file path=customXml/itemProps2.xml><?xml version="1.0" encoding="utf-8"?>
<ds:datastoreItem xmlns:ds="http://schemas.openxmlformats.org/officeDocument/2006/customXml" ds:itemID="{B518EF32-D7ED-4D8E-80D0-C33C01DB34B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</Words>
  <Application>Microsoft Office PowerPoint</Application>
  <PresentationFormat>Brugerdefineret</PresentationFormat>
  <Paragraphs>30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1_REGION H Hospital PowerPoint Skabelon_DKfinal</vt:lpstr>
      <vt:lpstr> Energiprogram – Energiplan 2025</vt:lpstr>
      <vt:lpstr>Energiprogram – Energiplan 2025</vt:lpstr>
      <vt:lpstr>Energiprogram – Energiplan 2025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2021-04-27T06:02:52Z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ustomerId">
    <vt:lpwstr>regionh</vt:lpwstr>
  </property>
  <property fmtid="{D5CDD505-2E9C-101B-9397-08002B2CF9AE}" pid="4" name="TemplateId">
    <vt:lpwstr>636143825311446254</vt:lpwstr>
  </property>
  <property fmtid="{D5CDD505-2E9C-101B-9397-08002B2CF9AE}" pid="5" name="UserProfileId">
    <vt:lpwstr>636443516274842099</vt:lpwstr>
  </property>
</Properties>
</file>