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76" r:id="rId6"/>
    <p:sldId id="266" r:id="rId7"/>
    <p:sldId id="1056" r:id="rId8"/>
    <p:sldId id="1057" r:id="rId9"/>
    <p:sldId id="277" r:id="rId10"/>
    <p:sldId id="273" r:id="rId11"/>
    <p:sldId id="267" r:id="rId12"/>
    <p:sldId id="260" r:id="rId13"/>
    <p:sldId id="268" r:id="rId14"/>
    <p:sldId id="269" r:id="rId15"/>
    <p:sldId id="270" r:id="rId16"/>
    <p:sldId id="271" r:id="rId17"/>
    <p:sldId id="284" r:id="rId18"/>
    <p:sldId id="272" r:id="rId19"/>
    <p:sldId id="1058" r:id="rId20"/>
    <p:sldId id="1059" r:id="rId21"/>
    <p:sldId id="1062" r:id="rId22"/>
    <p:sldId id="1061" r:id="rId23"/>
    <p:sldId id="261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D"/>
    <a:srgbClr val="FFCA21"/>
    <a:srgbClr val="FFC50D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0748" autoAdjust="0"/>
  </p:normalViewPr>
  <p:slideViewPr>
    <p:cSldViewPr snapToGrid="0">
      <p:cViewPr varScale="1">
        <p:scale>
          <a:sx n="103" d="100"/>
          <a:sy n="103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27CCB-E44E-49EE-8A14-E3669BFE85F5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C8AE5-7CB8-4C06-8851-6E2058849F4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194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1ED44-554D-4614-B113-E51C4FDF1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44" y="1958517"/>
            <a:ext cx="7276255" cy="2387600"/>
          </a:xfrm>
        </p:spPr>
        <p:txBody>
          <a:bodyPr anchor="t" anchorCtr="0"/>
          <a:lstStyle>
            <a:lvl1pPr algn="l">
              <a:defRPr sz="5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82D5EE2-2163-4803-B07A-74E670F7F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44" y="4346117"/>
            <a:ext cx="8251031" cy="1258918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0" y="6074964"/>
            <a:ext cx="2038907" cy="6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8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DFC4F-E2F8-4802-9DB6-E01C5692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FB11843-3E84-416F-B72A-3906743AF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9E01033-F01A-42CF-9812-13048F14E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7203B35-B600-4EB1-B7C3-604669ED8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AE44093-F05D-4FEE-A146-465AD9FD4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4BDF03E-DBF4-4806-84E7-F089227B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F86EDEF-6A50-4993-A727-781BE702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993EACF-50B2-4966-9EE5-088AD82D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212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00D25-29C9-40F7-957E-7A24DED7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DC45265-F45D-4F7A-8941-D3809427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8ABCDBC-BAD6-43BA-B4CD-B326FF51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6008564-AC29-4D13-BF82-6208DE59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1639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8756965-D8EA-4AB5-A159-0172D464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FDFC9FE-8981-42A8-BFC1-4593E555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74B96E1-DB99-40A0-A4E0-21BB8783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598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7614F-4B99-4A38-8C84-AE3ED0D0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F490BD-6F6E-414A-9C30-7380F65D1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240942F-F155-4A10-A37C-D719BCFB5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F8E599E-F4E5-49DF-B972-DF4439D5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7E48496-8320-450A-812A-E5782D14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65F23E5-F97A-422A-8AAA-24C62D01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6973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72F7C-DB9F-4EE1-A0CD-873898CD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7B143DD-C5B3-4FB9-83C9-75659FA3F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DB6E29-CD8C-4F5D-934D-16E4D35BB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0CC38A5-ABD6-4A98-90A8-227C1680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3A3447-B21B-478F-963C-0C7212E0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0BE5F8-9BCB-4801-9A9A-93C595127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312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7DC4-A760-4967-9BEB-2A822106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D0627B0-1E43-4397-9E65-5E8D4CB94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4E740F-C840-4D29-A451-1F96B8D2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781CEA7-69EF-48BF-8B1E-6153E918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8374FF-F337-4308-84F3-C3158B1C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2145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CCECCDF-91B6-4979-AB1B-4DC87F3BD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C06A2BF-66F2-42B8-950A-18BDC8E57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7D1B36-2462-46FA-9B46-DC2E63B1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E2F07BD-1703-4EF6-A9BD-BA59D1AB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BA643C-9EC1-4475-96AA-16028EFEF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707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blæser, kandelabre, web&#10;&#10;Automatisk genereret beskrivelse">
            <a:extLst>
              <a:ext uri="{FF2B5EF4-FFF2-40B4-BE49-F238E27FC236}">
                <a16:creationId xmlns:a16="http://schemas.microsoft.com/office/drawing/2014/main" id="{90E8024E-755E-4891-961C-EC8E2A21D5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1076383"/>
            <a:ext cx="5048250" cy="47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1ED44-554D-4614-B113-E51C4FDF1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18" y="2526521"/>
            <a:ext cx="10051764" cy="1804958"/>
          </a:xfrm>
        </p:spPr>
        <p:txBody>
          <a:bodyPr anchor="t" anchorCtr="0"/>
          <a:lstStyle>
            <a:lvl1pPr algn="ctr">
              <a:defRPr sz="5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82D5EE2-2163-4803-B07A-74E670F7F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118" y="4544478"/>
            <a:ext cx="10051764" cy="131857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C7D5CD9-C73A-4B58-9DBE-87C5DCEC8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1" y="450235"/>
            <a:ext cx="5005434" cy="1268368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7A52352E-99A6-46CF-B166-CAF1CD180B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578" y="6076049"/>
            <a:ext cx="793215" cy="5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9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AED34-4BB5-47CF-A790-D2CDC6D2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7C9EAF-EFA1-494F-9A3F-26011A18A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129"/>
            <a:ext cx="10515600" cy="408183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FAA5B4C-8D69-46CC-AAFE-91C222D588F3}"/>
              </a:ext>
            </a:extLst>
          </p:cNvPr>
          <p:cNvSpPr/>
          <p:nvPr userDrawn="1"/>
        </p:nvSpPr>
        <p:spPr>
          <a:xfrm flipH="1">
            <a:off x="11707796" y="525337"/>
            <a:ext cx="45719" cy="5807326"/>
          </a:xfrm>
          <a:prstGeom prst="rect">
            <a:avLst/>
          </a:prstGeom>
          <a:solidFill>
            <a:srgbClr val="FDD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3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blæser, enhed, vektorgrafik&#10;&#10;Automatisk genereret beskrivelse">
            <a:extLst>
              <a:ext uri="{FF2B5EF4-FFF2-40B4-BE49-F238E27FC236}">
                <a16:creationId xmlns:a16="http://schemas.microsoft.com/office/drawing/2014/main" id="{26E06CA9-96AA-43AD-9219-53B0E3A93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99662"/>
            <a:ext cx="4304473" cy="40422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6AED34-4BB5-47CF-A790-D2CDC6D2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7C9EAF-EFA1-494F-9A3F-26011A18A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129"/>
            <a:ext cx="10515600" cy="408183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E6A383-AD1F-41E0-AA1A-969EC5E1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92477AE-56C4-4F43-8231-6AA49F510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83388E4-1023-49AB-BD27-D4E97EE7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991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AED34-4BB5-47CF-A790-D2CDC6D2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7C9EAF-EFA1-494F-9A3F-26011A18A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129"/>
            <a:ext cx="10515600" cy="408183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FAA5B4C-8D69-46CC-AAFE-91C222D588F3}"/>
              </a:ext>
            </a:extLst>
          </p:cNvPr>
          <p:cNvSpPr/>
          <p:nvPr userDrawn="1"/>
        </p:nvSpPr>
        <p:spPr>
          <a:xfrm flipH="1">
            <a:off x="11707796" y="525337"/>
            <a:ext cx="45719" cy="5807326"/>
          </a:xfrm>
          <a:prstGeom prst="rect">
            <a:avLst/>
          </a:prstGeom>
          <a:solidFill>
            <a:srgbClr val="FDD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F9824454-36B2-4C3E-8F09-A8523A911C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620" y="6332663"/>
            <a:ext cx="619180" cy="44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9CB2A20-6F1A-4CAD-9A95-618AD0F5988F}"/>
              </a:ext>
            </a:extLst>
          </p:cNvPr>
          <p:cNvSpPr/>
          <p:nvPr userDrawn="1"/>
        </p:nvSpPr>
        <p:spPr>
          <a:xfrm>
            <a:off x="0" y="0"/>
            <a:ext cx="12258675" cy="6943725"/>
          </a:xfrm>
          <a:prstGeom prst="rect">
            <a:avLst/>
          </a:prstGeom>
          <a:solidFill>
            <a:srgbClr val="FDD00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6AED34-4BB5-47CF-A790-D2CDC6D2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7C9EAF-EFA1-494F-9A3F-26011A18A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129"/>
            <a:ext cx="10515600" cy="408183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15905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FC8EF-0094-460A-80BA-6D150629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33170FB-37E9-41EA-B6FB-DBEAE6665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ECA23E-A8F3-4AC7-B021-F90DBC17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7C7CCA-CAEE-4B01-8C4F-3BF698C4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B70D7C0-C445-49AC-91D9-E03C77C7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11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D86DF-677D-4B6F-8575-679EA6C6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F438A2E-3003-4FD4-90AD-DDA2BC0BC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7DC6FF2-0D31-4237-ACED-99C6AC4DC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D817F81-2C4F-48C1-BAC4-A3223E1B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914DBEE-0D32-4337-81B8-ABA66840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6D9596B-5CA0-4CFE-96BC-35C6C3A8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280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2F081C3-FC6E-4DA0-930C-50FC6068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A1FBFD-9B8B-4541-96F6-ABD13F02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A90CC3-40C9-447A-8EA0-BB3F5D60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5E4B-4D90-4328-8EE6-248AD147C247}" type="datetimeFigureOut">
              <a:rPr lang="da-DK" smtClean="0"/>
              <a:t>22-03-2022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268C3B-1ED0-4997-8FB2-5A36F5FD1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A18E96A-C9F4-4C02-BB93-97ED95E7D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3E982-BCB3-4DB5-B6E5-1173FD743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94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0" r:id="rId4"/>
    <p:sldLayoutId id="2147483665" r:id="rId5"/>
    <p:sldLayoutId id="2147483664" r:id="rId6"/>
    <p:sldLayoutId id="2147483662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person, poserer, gruppe, personer&#10;&#10;Automatisk genereret beskrivelse">
            <a:extLst>
              <a:ext uri="{FF2B5EF4-FFF2-40B4-BE49-F238E27FC236}">
                <a16:creationId xmlns:a16="http://schemas.microsoft.com/office/drawing/2014/main" id="{DE254134-677D-9D4B-9D70-8C6E9E3B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47" y="1454343"/>
            <a:ext cx="7454096" cy="41924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FBD4EB6-0F8A-4118-A466-EFC5035C1B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Borgersamling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om bæredygtigt forbrug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9ADEA275-7AA9-4BD8-BAA8-FC654EA3A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118" y="5687592"/>
            <a:ext cx="10051764" cy="1318572"/>
          </a:xfrm>
        </p:spPr>
        <p:txBody>
          <a:bodyPr>
            <a:normAutofit/>
          </a:bodyPr>
          <a:lstStyle/>
          <a:p>
            <a:r>
              <a:rPr lang="da-DK" dirty="0"/>
              <a:t>Zakia Elvang, partner og demokratirådgiver </a:t>
            </a:r>
          </a:p>
          <a:p>
            <a:r>
              <a:rPr lang="da-DK" dirty="0"/>
              <a:t>i </a:t>
            </a:r>
            <a:r>
              <a:rPr lang="da-DK" dirty="0" err="1"/>
              <a:t>We</a:t>
            </a:r>
            <a:r>
              <a:rPr lang="da-DK" dirty="0"/>
              <a:t> Do </a:t>
            </a:r>
            <a:r>
              <a:rPr lang="da-DK" dirty="0" err="1"/>
              <a:t>Democracy</a:t>
            </a:r>
            <a:r>
              <a:rPr lang="da-DK" dirty="0"/>
              <a:t> 30. marts 2022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9A49265-089E-407B-A1ED-B932A6979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195" y="150808"/>
            <a:ext cx="1313210" cy="3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tanding citizens&amp;#39; assembly in Paris">
            <a:extLst>
              <a:ext uri="{FF2B5EF4-FFF2-40B4-BE49-F238E27FC236}">
                <a16:creationId xmlns:a16="http://schemas.microsoft.com/office/drawing/2014/main" id="{41EFA948-1117-2D46-9EC3-E354C1CBC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2" b="4828"/>
          <a:stretch/>
        </p:blipFill>
        <p:spPr bwMode="auto">
          <a:xfrm>
            <a:off x="0" y="1321251"/>
            <a:ext cx="12192000" cy="55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9A1DA3E-14D6-504E-AC6D-7733D0E1E96D}"/>
              </a:ext>
            </a:extLst>
          </p:cNvPr>
          <p:cNvSpPr txBox="1">
            <a:spLocks/>
          </p:cNvSpPr>
          <p:nvPr/>
        </p:nvSpPr>
        <p:spPr>
          <a:xfrm>
            <a:off x="883929" y="369589"/>
            <a:ext cx="9224963" cy="10458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92D2D"/>
                </a:solidFill>
                <a:latin typeface="Graphik Bold" charset="0"/>
                <a:ea typeface="Graphik Bold" charset="0"/>
                <a:cs typeface="Graphik Bold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3000" dirty="0"/>
              <a:t>Paris vedtager et permanent borgerting</a:t>
            </a:r>
          </a:p>
          <a:p>
            <a:pPr>
              <a:lnSpc>
                <a:spcPct val="120000"/>
              </a:lnSpc>
            </a:pPr>
            <a:r>
              <a:rPr lang="da-DK" sz="1600" b="0" dirty="0">
                <a:latin typeface="Graphik Light" panose="020B0403030202060203" pitchFamily="34" charset="77"/>
              </a:rPr>
              <a:t>Vedtaget d. 14. oktober 2021 </a:t>
            </a:r>
          </a:p>
        </p:txBody>
      </p:sp>
    </p:spTree>
    <p:extLst>
      <p:ext uri="{BB962C8B-B14F-4D97-AF65-F5344CB8AC3E}">
        <p14:creationId xmlns:p14="http://schemas.microsoft.com/office/powerpoint/2010/main" val="352935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9A1DA3E-14D6-504E-AC6D-7733D0E1E96D}"/>
              </a:ext>
            </a:extLst>
          </p:cNvPr>
          <p:cNvSpPr txBox="1">
            <a:spLocks/>
          </p:cNvSpPr>
          <p:nvPr/>
        </p:nvSpPr>
        <p:spPr>
          <a:xfrm>
            <a:off x="911225" y="358378"/>
            <a:ext cx="9224963" cy="10458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92D2D"/>
                </a:solidFill>
                <a:latin typeface="Graphik Bold" charset="0"/>
                <a:ea typeface="Graphik Bold" charset="0"/>
                <a:cs typeface="Graphik Bold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3500" dirty="0"/>
              <a:t>Borgersamling om Middelalderbyen</a:t>
            </a:r>
          </a:p>
          <a:p>
            <a:pPr>
              <a:lnSpc>
                <a:spcPct val="120000"/>
              </a:lnSpc>
            </a:pPr>
            <a:r>
              <a:rPr lang="da-DK" sz="2600" b="0" dirty="0">
                <a:latin typeface="Graphik Light" panose="020B0403030202060203" pitchFamily="34" charset="77"/>
              </a:rPr>
              <a:t>Københavns Kommune (2019)</a:t>
            </a:r>
          </a:p>
        </p:txBody>
      </p:sp>
      <p:pic>
        <p:nvPicPr>
          <p:cNvPr id="10" name="Billede 9" descr="Et billede, der indeholder loft, person, indendørs, personer&#10;&#10;Automatisk genereret beskrivelse">
            <a:extLst>
              <a:ext uri="{FF2B5EF4-FFF2-40B4-BE49-F238E27FC236}">
                <a16:creationId xmlns:a16="http://schemas.microsoft.com/office/drawing/2014/main" id="{1FFDD254-37B5-324C-897A-C9C8362D0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88" b="10609"/>
          <a:stretch/>
        </p:blipFill>
        <p:spPr>
          <a:xfrm flipH="1">
            <a:off x="-1" y="1336652"/>
            <a:ext cx="12192001" cy="55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49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9A1DA3E-14D6-504E-AC6D-7733D0E1E96D}"/>
              </a:ext>
            </a:extLst>
          </p:cNvPr>
          <p:cNvSpPr txBox="1">
            <a:spLocks/>
          </p:cNvSpPr>
          <p:nvPr/>
        </p:nvSpPr>
        <p:spPr>
          <a:xfrm>
            <a:off x="911225" y="358378"/>
            <a:ext cx="9224963" cy="10458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92D2D"/>
                </a:solidFill>
                <a:latin typeface="Graphik Bold" charset="0"/>
                <a:ea typeface="Graphik Bold" charset="0"/>
                <a:cs typeface="Graphik Bold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3500" dirty="0"/>
              <a:t>Borgersamling om Albertslunds Fremtid</a:t>
            </a:r>
          </a:p>
          <a:p>
            <a:pPr>
              <a:lnSpc>
                <a:spcPct val="120000"/>
              </a:lnSpc>
            </a:pPr>
            <a:r>
              <a:rPr lang="da-DK" sz="2600" b="0" dirty="0">
                <a:latin typeface="Graphik Light" panose="020B0403030202060203" pitchFamily="34" charset="77"/>
              </a:rPr>
              <a:t>Albertslund Kommune (2020)</a:t>
            </a:r>
          </a:p>
        </p:txBody>
      </p:sp>
      <p:pic>
        <p:nvPicPr>
          <p:cNvPr id="6" name="Picture 2" descr="Hvad er en borgersamling? | Borgersamling i Rudersdal">
            <a:extLst>
              <a:ext uri="{FF2B5EF4-FFF2-40B4-BE49-F238E27FC236}">
                <a16:creationId xmlns:a16="http://schemas.microsoft.com/office/drawing/2014/main" id="{278E151D-C448-DC4F-ADC6-471076CDF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3252" b="17044"/>
          <a:stretch/>
        </p:blipFill>
        <p:spPr bwMode="auto">
          <a:xfrm>
            <a:off x="0" y="1445192"/>
            <a:ext cx="12191999" cy="54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21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9A1DA3E-14D6-504E-AC6D-7733D0E1E96D}"/>
              </a:ext>
            </a:extLst>
          </p:cNvPr>
          <p:cNvSpPr txBox="1">
            <a:spLocks/>
          </p:cNvSpPr>
          <p:nvPr/>
        </p:nvSpPr>
        <p:spPr>
          <a:xfrm>
            <a:off x="911225" y="303786"/>
            <a:ext cx="9224963" cy="10458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92D2D"/>
                </a:solidFill>
                <a:latin typeface="Graphik Bold" charset="0"/>
                <a:ea typeface="Graphik Bold" charset="0"/>
                <a:cs typeface="Graphik Bold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3500" dirty="0"/>
              <a:t>Borgersamling om FN’s Verdensmål</a:t>
            </a:r>
          </a:p>
          <a:p>
            <a:pPr>
              <a:lnSpc>
                <a:spcPct val="120000"/>
              </a:lnSpc>
            </a:pPr>
            <a:r>
              <a:rPr lang="da-DK" sz="2600" b="0" dirty="0">
                <a:latin typeface="Graphik Light" panose="020B0403030202060203" pitchFamily="34" charset="77"/>
              </a:rPr>
              <a:t>Rudersdal Kommune (2020/21)</a:t>
            </a:r>
          </a:p>
        </p:txBody>
      </p:sp>
      <p:pic>
        <p:nvPicPr>
          <p:cNvPr id="1026" name="Picture 2" descr="Forsiden - Borgersamling i Rudersdal | Borgersamling i Rudersdal">
            <a:extLst>
              <a:ext uri="{FF2B5EF4-FFF2-40B4-BE49-F238E27FC236}">
                <a16:creationId xmlns:a16="http://schemas.microsoft.com/office/drawing/2014/main" id="{9EE226AA-E38B-1646-ABBC-1E0C282C3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r="11461"/>
          <a:stretch/>
        </p:blipFill>
        <p:spPr bwMode="auto">
          <a:xfrm>
            <a:off x="0" y="1268413"/>
            <a:ext cx="121920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8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9A1DA3E-14D6-504E-AC6D-7733D0E1E96D}"/>
              </a:ext>
            </a:extLst>
          </p:cNvPr>
          <p:cNvSpPr txBox="1">
            <a:spLocks/>
          </p:cNvSpPr>
          <p:nvPr/>
        </p:nvSpPr>
        <p:spPr>
          <a:xfrm>
            <a:off x="911225" y="303786"/>
            <a:ext cx="9224963" cy="10458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92D2D"/>
                </a:solidFill>
                <a:latin typeface="Graphik Bold" charset="0"/>
                <a:ea typeface="Graphik Bold" charset="0"/>
                <a:cs typeface="Graphik Bold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3500" dirty="0"/>
              <a:t>Københavns Ungeborgersamling</a:t>
            </a:r>
          </a:p>
          <a:p>
            <a:pPr>
              <a:lnSpc>
                <a:spcPct val="120000"/>
              </a:lnSpc>
            </a:pPr>
            <a:r>
              <a:rPr lang="da-DK" sz="2600" b="0" dirty="0">
                <a:latin typeface="Graphik Light" panose="020B0403030202060203" pitchFamily="34" charset="77"/>
              </a:rPr>
              <a:t>Københavns Kommune (2021/22)</a:t>
            </a:r>
          </a:p>
        </p:txBody>
      </p:sp>
      <p:pic>
        <p:nvPicPr>
          <p:cNvPr id="1026" name="Picture 2" descr="Forsiden - Borgersamling i Rudersdal | Borgersamling i Rudersdal">
            <a:extLst>
              <a:ext uri="{FF2B5EF4-FFF2-40B4-BE49-F238E27FC236}">
                <a16:creationId xmlns:a16="http://schemas.microsoft.com/office/drawing/2014/main" id="{9EE226AA-E38B-1646-ABBC-1E0C282C3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r="11461"/>
          <a:stretch/>
        </p:blipFill>
        <p:spPr bwMode="auto">
          <a:xfrm>
            <a:off x="0" y="1268413"/>
            <a:ext cx="121920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indendørs, gulv, loft, område&#10;&#10;Automatisk genereret beskrivelse">
            <a:extLst>
              <a:ext uri="{FF2B5EF4-FFF2-40B4-BE49-F238E27FC236}">
                <a16:creationId xmlns:a16="http://schemas.microsoft.com/office/drawing/2014/main" id="{77F58247-894F-114D-BF36-CD4257286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78" b="10482"/>
          <a:stretch/>
        </p:blipFill>
        <p:spPr>
          <a:xfrm>
            <a:off x="0" y="1268413"/>
            <a:ext cx="12250058" cy="558958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14CE3EDF-0DBF-804D-9455-7BE9EAAE8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785" y="1505568"/>
            <a:ext cx="2368256" cy="22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92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9A1DA3E-14D6-504E-AC6D-7733D0E1E96D}"/>
              </a:ext>
            </a:extLst>
          </p:cNvPr>
          <p:cNvSpPr txBox="1">
            <a:spLocks/>
          </p:cNvSpPr>
          <p:nvPr/>
        </p:nvSpPr>
        <p:spPr>
          <a:xfrm>
            <a:off x="911225" y="303786"/>
            <a:ext cx="9224963" cy="10458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92D2D"/>
                </a:solidFill>
                <a:latin typeface="Graphik Bold" charset="0"/>
                <a:ea typeface="Graphik Bold" charset="0"/>
                <a:cs typeface="Graphik Bold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3500" dirty="0"/>
              <a:t>Klimaborgersamling</a:t>
            </a:r>
          </a:p>
          <a:p>
            <a:pPr>
              <a:lnSpc>
                <a:spcPct val="120000"/>
              </a:lnSpc>
            </a:pPr>
            <a:r>
              <a:rPr lang="da-DK" sz="2600" b="0" dirty="0">
                <a:latin typeface="Graphik Light" panose="020B0403030202060203" pitchFamily="34" charset="77"/>
              </a:rPr>
              <a:t>Greve Kommune (2022)</a:t>
            </a:r>
          </a:p>
        </p:txBody>
      </p:sp>
      <p:pic>
        <p:nvPicPr>
          <p:cNvPr id="2050" name="Picture 2" descr="Presseomtale af borgersamlingen og kontakt os vedr. Klimaborgersamlingen |  Greve Kommune">
            <a:extLst>
              <a:ext uri="{FF2B5EF4-FFF2-40B4-BE49-F238E27FC236}">
                <a16:creationId xmlns:a16="http://schemas.microsoft.com/office/drawing/2014/main" id="{63DBE34F-003E-5647-9110-BC9B15F48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r="5082"/>
          <a:stretch/>
        </p:blipFill>
        <p:spPr bwMode="auto">
          <a:xfrm>
            <a:off x="5753608" y="1349677"/>
            <a:ext cx="6438392" cy="50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eve skrev Danmarkshistorie - sn.dk - Sjællandske Nyheder">
            <a:extLst>
              <a:ext uri="{FF2B5EF4-FFF2-40B4-BE49-F238E27FC236}">
                <a16:creationId xmlns:a16="http://schemas.microsoft.com/office/drawing/2014/main" id="{89107208-7E8E-2B45-9BF8-AB2F69009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4498"/>
          <a:stretch/>
        </p:blipFill>
        <p:spPr bwMode="auto">
          <a:xfrm>
            <a:off x="0" y="1349678"/>
            <a:ext cx="5708068" cy="50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8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3B46BB11-2F2D-4518-8BA9-E75C10C68A3B}"/>
              </a:ext>
            </a:extLst>
          </p:cNvPr>
          <p:cNvSpPr txBox="1">
            <a:spLocks/>
          </p:cNvSpPr>
          <p:nvPr/>
        </p:nvSpPr>
        <p:spPr>
          <a:xfrm>
            <a:off x="838200" y="353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sz="4000" dirty="0"/>
              <a:t>Borgersamling om bæredygtigt forbrug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386DB81-6E52-4FBF-AF99-6245EB4F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03" y="6431733"/>
            <a:ext cx="997059" cy="287225"/>
          </a:xfrm>
          <a:prstGeom prst="rect">
            <a:avLst/>
          </a:prstGeom>
        </p:spPr>
      </p:pic>
      <p:sp>
        <p:nvSpPr>
          <p:cNvPr id="11" name="Pladsholder til indhold 4">
            <a:extLst>
              <a:ext uri="{FF2B5EF4-FFF2-40B4-BE49-F238E27FC236}">
                <a16:creationId xmlns:a16="http://schemas.microsoft.com/office/drawing/2014/main" id="{33FD6996-2768-4CFC-BA99-11AAB4E59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255"/>
            <a:ext cx="9035642" cy="1823668"/>
          </a:xfrm>
        </p:spPr>
        <p:txBody>
          <a:bodyPr>
            <a:noAutofit/>
          </a:bodyPr>
          <a:lstStyle/>
          <a:p>
            <a:pPr marL="185738" indent="-185738" defTabSz="742950">
              <a:spcBef>
                <a:spcPts val="813"/>
              </a:spcBef>
            </a:pPr>
            <a:r>
              <a:rPr lang="da-DK" sz="2000" dirty="0">
                <a:solidFill>
                  <a:prstClr val="black"/>
                </a:solidFill>
                <a:latin typeface="Graphik Regular" panose="020B0503030202060203" pitchFamily="34" charset="77"/>
              </a:rPr>
              <a:t>66 borgere fra Region Syddanmark og Region Hovedstaden </a:t>
            </a:r>
          </a:p>
          <a:p>
            <a:pPr marL="642938" lvl="1" indent="-185738" defTabSz="742950">
              <a:spcBef>
                <a:spcPts val="813"/>
              </a:spcBef>
            </a:pPr>
            <a:r>
              <a:rPr lang="da-DK" sz="1600" b="1" dirty="0">
                <a:latin typeface="Graphik Regular" panose="020B0503030202060203" pitchFamily="34" charset="77"/>
              </a:rPr>
              <a:t>Udvikler vision </a:t>
            </a:r>
            <a:r>
              <a:rPr lang="da-DK" sz="1600" dirty="0">
                <a:latin typeface="Graphik Regular" panose="020B0503030202060203" pitchFamily="34" charset="77"/>
              </a:rPr>
              <a:t>for det gode liv med bæredygtigt forbrug</a:t>
            </a:r>
          </a:p>
          <a:p>
            <a:pPr marL="642938" lvl="1" indent="-185738" defTabSz="742950">
              <a:spcBef>
                <a:spcPts val="813"/>
              </a:spcBef>
            </a:pPr>
            <a:r>
              <a:rPr lang="da-DK" sz="1600" dirty="0">
                <a:latin typeface="Graphik Regular" panose="020B0503030202060203" pitchFamily="34" charset="77"/>
              </a:rPr>
              <a:t>…</a:t>
            </a:r>
            <a:r>
              <a:rPr lang="da-DK" sz="1600" b="1" dirty="0">
                <a:latin typeface="Graphik Regular" panose="020B0503030202060203" pitchFamily="34" charset="77"/>
              </a:rPr>
              <a:t>og anbefalinger </a:t>
            </a:r>
            <a:r>
              <a:rPr lang="da-DK" sz="1600" dirty="0">
                <a:solidFill>
                  <a:prstClr val="black"/>
                </a:solidFill>
                <a:latin typeface="Graphik Regular" panose="020B0503030202060203" pitchFamily="34" charset="77"/>
              </a:rPr>
              <a:t>til politiske tiltag der kan realisere visionen</a:t>
            </a:r>
          </a:p>
          <a:p>
            <a:pPr marL="642938" lvl="1" indent="-185738" defTabSz="742950">
              <a:spcBef>
                <a:spcPts val="813"/>
              </a:spcBef>
            </a:pPr>
            <a:r>
              <a:rPr lang="da-DK" sz="1600" dirty="0">
                <a:solidFill>
                  <a:prstClr val="black"/>
                </a:solidFill>
                <a:latin typeface="Graphik Regular" panose="020B0503030202060203" pitchFamily="34" charset="77"/>
              </a:rPr>
              <a:t>Udvalgte anbefalinger kan realiseres som konkrete pilotprojekter</a:t>
            </a:r>
          </a:p>
          <a:p>
            <a:pPr marL="642938" lvl="1" indent="-185738" defTabSz="742950">
              <a:spcBef>
                <a:spcPts val="813"/>
              </a:spcBef>
            </a:pPr>
            <a:r>
              <a:rPr lang="da-DK" sz="1600" dirty="0">
                <a:solidFill>
                  <a:prstClr val="black"/>
                </a:solidFill>
                <a:latin typeface="Graphik Regular" panose="020B0503030202060203" pitchFamily="34" charset="77"/>
              </a:rPr>
              <a:t>Borgerne (ud)dannes samtidig til ambassadører</a:t>
            </a:r>
          </a:p>
          <a:p>
            <a:pPr marL="0" indent="0" defTabSz="742950">
              <a:spcBef>
                <a:spcPts val="813"/>
              </a:spcBef>
              <a:buNone/>
            </a:pPr>
            <a:endParaRPr lang="da-DK" sz="2000" dirty="0">
              <a:latin typeface="Graphik Regular" panose="020B0503030202060203" pitchFamily="34" charset="77"/>
            </a:endParaRPr>
          </a:p>
          <a:p>
            <a:pPr marL="185738" indent="-185738" defTabSz="742950">
              <a:spcBef>
                <a:spcPts val="813"/>
              </a:spcBef>
            </a:pPr>
            <a:r>
              <a:rPr lang="da-DK" sz="2000" dirty="0">
                <a:latin typeface="Graphik Regular" panose="020B0503030202060203" pitchFamily="34" charset="77"/>
              </a:rPr>
              <a:t>Den overordnede opgave, som borgersamlingen stilles, lyder således: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71F6031-67DC-4888-9CD1-1311F6941B2F}"/>
              </a:ext>
            </a:extLst>
          </p:cNvPr>
          <p:cNvSpPr/>
          <p:nvPr/>
        </p:nvSpPr>
        <p:spPr>
          <a:xfrm>
            <a:off x="2628372" y="4585229"/>
            <a:ext cx="5983533" cy="1091681"/>
          </a:xfrm>
          <a:prstGeom prst="rect">
            <a:avLst/>
          </a:prstGeom>
          <a:noFill/>
          <a:ln w="28575"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5AF50A9-126B-428B-B801-321DE7E801CD}"/>
              </a:ext>
            </a:extLst>
          </p:cNvPr>
          <p:cNvSpPr txBox="1"/>
          <p:nvPr/>
        </p:nvSpPr>
        <p:spPr>
          <a:xfrm>
            <a:off x="2628371" y="4329405"/>
            <a:ext cx="598353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spcBef>
                <a:spcPts val="813"/>
              </a:spcBef>
              <a:buClr>
                <a:srgbClr val="2A6431"/>
              </a:buClr>
            </a:pPr>
            <a:endParaRPr lang="da-DK" sz="2000" dirty="0"/>
          </a:p>
          <a:p>
            <a:pPr algn="ctr" defTabSz="742950">
              <a:spcBef>
                <a:spcPts val="813"/>
              </a:spcBef>
              <a:buClr>
                <a:srgbClr val="2A6431"/>
              </a:buClr>
            </a:pPr>
            <a:r>
              <a:rPr lang="da-DK" sz="2000" dirty="0"/>
              <a:t>”Vi har brug for din hjælp til at forestille os en fremtid med bæredygtigt forbrug”</a:t>
            </a:r>
            <a:endParaRPr lang="da-DK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4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3B46BB11-2F2D-4518-8BA9-E75C10C68A3B}"/>
              </a:ext>
            </a:extLst>
          </p:cNvPr>
          <p:cNvSpPr txBox="1">
            <a:spLocks/>
          </p:cNvSpPr>
          <p:nvPr/>
        </p:nvSpPr>
        <p:spPr>
          <a:xfrm>
            <a:off x="838200" y="353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Projektets forløb i store træk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386DB81-6E52-4FBF-AF99-6245EB4F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03" y="6431733"/>
            <a:ext cx="997059" cy="287225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8C3580A2-329C-4790-9D61-D4CECEB94707}"/>
              </a:ext>
            </a:extLst>
          </p:cNvPr>
          <p:cNvGrpSpPr>
            <a:grpSpLocks noChangeAspect="1"/>
          </p:cNvGrpSpPr>
          <p:nvPr/>
        </p:nvGrpSpPr>
        <p:grpSpPr>
          <a:xfrm>
            <a:off x="620785" y="1837121"/>
            <a:ext cx="10578518" cy="3747467"/>
            <a:chOff x="3197653" y="2143485"/>
            <a:chExt cx="7079980" cy="2865908"/>
          </a:xfrm>
        </p:grpSpPr>
        <p:cxnSp>
          <p:nvCxnSpPr>
            <p:cNvPr id="12" name="Lige pilforbindelse 11">
              <a:extLst>
                <a:ext uri="{FF2B5EF4-FFF2-40B4-BE49-F238E27FC236}">
                  <a16:creationId xmlns:a16="http://schemas.microsoft.com/office/drawing/2014/main" id="{DC2A0BEC-E548-4C18-89A9-38CD7942D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5005" y="3423924"/>
              <a:ext cx="6842628" cy="15478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B0536FD-594C-409B-B5A0-EF5AFE5948E9}"/>
                </a:ext>
              </a:extLst>
            </p:cNvPr>
            <p:cNvSpPr/>
            <p:nvPr/>
          </p:nvSpPr>
          <p:spPr>
            <a:xfrm>
              <a:off x="3589934" y="3271085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E44AF39-951C-44B5-8141-BB91527BC776}"/>
                </a:ext>
              </a:extLst>
            </p:cNvPr>
            <p:cNvSpPr/>
            <p:nvPr/>
          </p:nvSpPr>
          <p:spPr>
            <a:xfrm>
              <a:off x="4161238" y="3271085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DD01111-D1D8-4A31-9AAF-D669AAFDC8EA}"/>
                </a:ext>
              </a:extLst>
            </p:cNvPr>
            <p:cNvSpPr/>
            <p:nvPr/>
          </p:nvSpPr>
          <p:spPr>
            <a:xfrm>
              <a:off x="4730060" y="3260684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0E6FC0A-9911-4B21-A130-F42E7E8F7EF1}"/>
                </a:ext>
              </a:extLst>
            </p:cNvPr>
            <p:cNvSpPr/>
            <p:nvPr/>
          </p:nvSpPr>
          <p:spPr>
            <a:xfrm>
              <a:off x="5298881" y="3260684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ADFB76F-7767-4071-8110-315A3AAE682C}"/>
                </a:ext>
              </a:extLst>
            </p:cNvPr>
            <p:cNvSpPr/>
            <p:nvPr/>
          </p:nvSpPr>
          <p:spPr>
            <a:xfrm>
              <a:off x="5867703" y="3260684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FA5AE13-6E9B-4914-A488-E333ABC34549}"/>
                </a:ext>
              </a:extLst>
            </p:cNvPr>
            <p:cNvSpPr/>
            <p:nvPr/>
          </p:nvSpPr>
          <p:spPr>
            <a:xfrm>
              <a:off x="6436524" y="3255607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09D53AB-08AF-454C-9609-CDFB537BDD1A}"/>
                </a:ext>
              </a:extLst>
            </p:cNvPr>
            <p:cNvSpPr/>
            <p:nvPr/>
          </p:nvSpPr>
          <p:spPr>
            <a:xfrm>
              <a:off x="7005346" y="3255607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8ED9861-ED53-4027-A04C-5E3013C8A18C}"/>
                </a:ext>
              </a:extLst>
            </p:cNvPr>
            <p:cNvSpPr/>
            <p:nvPr/>
          </p:nvSpPr>
          <p:spPr>
            <a:xfrm>
              <a:off x="7574167" y="3255607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AE89B84-2DBF-4225-8287-3EEE355FE850}"/>
                </a:ext>
              </a:extLst>
            </p:cNvPr>
            <p:cNvSpPr/>
            <p:nvPr/>
          </p:nvSpPr>
          <p:spPr>
            <a:xfrm>
              <a:off x="8142989" y="3253679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AC9FA24-96CA-43FC-8199-647D4F39EC52}"/>
                </a:ext>
              </a:extLst>
            </p:cNvPr>
            <p:cNvSpPr/>
            <p:nvPr/>
          </p:nvSpPr>
          <p:spPr>
            <a:xfrm>
              <a:off x="8711810" y="3253679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C018082-3978-4BA2-9A57-150ACFE54BC7}"/>
                </a:ext>
              </a:extLst>
            </p:cNvPr>
            <p:cNvSpPr/>
            <p:nvPr/>
          </p:nvSpPr>
          <p:spPr>
            <a:xfrm>
              <a:off x="9280632" y="3255607"/>
              <a:ext cx="336649" cy="336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cxnSp>
          <p:nvCxnSpPr>
            <p:cNvPr id="24" name="Lige forbindelse 23">
              <a:extLst>
                <a:ext uri="{FF2B5EF4-FFF2-40B4-BE49-F238E27FC236}">
                  <a16:creationId xmlns:a16="http://schemas.microsoft.com/office/drawing/2014/main" id="{AD40592A-B1F9-46D7-A41B-E93CE8DB11BD}"/>
                </a:ext>
              </a:extLst>
            </p:cNvPr>
            <p:cNvCxnSpPr>
              <a:cxnSpLocks/>
            </p:cNvCxnSpPr>
            <p:nvPr/>
          </p:nvCxnSpPr>
          <p:spPr>
            <a:xfrm>
              <a:off x="3758258" y="2768250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Lige forbindelse 24">
              <a:extLst>
                <a:ext uri="{FF2B5EF4-FFF2-40B4-BE49-F238E27FC236}">
                  <a16:creationId xmlns:a16="http://schemas.microsoft.com/office/drawing/2014/main" id="{5CD7070E-0124-4A2B-94B1-5F079941138E}"/>
                </a:ext>
              </a:extLst>
            </p:cNvPr>
            <p:cNvCxnSpPr>
              <a:cxnSpLocks/>
            </p:cNvCxnSpPr>
            <p:nvPr/>
          </p:nvCxnSpPr>
          <p:spPr>
            <a:xfrm>
              <a:off x="4336381" y="3656016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Lige forbindelse 25">
              <a:extLst>
                <a:ext uri="{FF2B5EF4-FFF2-40B4-BE49-F238E27FC236}">
                  <a16:creationId xmlns:a16="http://schemas.microsoft.com/office/drawing/2014/main" id="{38EE10B3-390B-4F2A-ABF1-2421ABA34C03}"/>
                </a:ext>
              </a:extLst>
            </p:cNvPr>
            <p:cNvCxnSpPr>
              <a:cxnSpLocks/>
            </p:cNvCxnSpPr>
            <p:nvPr/>
          </p:nvCxnSpPr>
          <p:spPr>
            <a:xfrm>
              <a:off x="4892992" y="2753862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Lige forbindelse 26">
              <a:extLst>
                <a:ext uri="{FF2B5EF4-FFF2-40B4-BE49-F238E27FC236}">
                  <a16:creationId xmlns:a16="http://schemas.microsoft.com/office/drawing/2014/main" id="{AED330AB-B7F9-4605-A9DD-C6537F1A4103}"/>
                </a:ext>
              </a:extLst>
            </p:cNvPr>
            <p:cNvCxnSpPr>
              <a:cxnSpLocks/>
            </p:cNvCxnSpPr>
            <p:nvPr/>
          </p:nvCxnSpPr>
          <p:spPr>
            <a:xfrm>
              <a:off x="5462828" y="3656016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Lige forbindelse 27">
              <a:extLst>
                <a:ext uri="{FF2B5EF4-FFF2-40B4-BE49-F238E27FC236}">
                  <a16:creationId xmlns:a16="http://schemas.microsoft.com/office/drawing/2014/main" id="{2DC6707D-7933-446E-95EE-92AA7F7899DF}"/>
                </a:ext>
              </a:extLst>
            </p:cNvPr>
            <p:cNvCxnSpPr>
              <a:cxnSpLocks/>
            </p:cNvCxnSpPr>
            <p:nvPr/>
          </p:nvCxnSpPr>
          <p:spPr>
            <a:xfrm>
              <a:off x="6033866" y="2753862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Lige forbindelse 28">
              <a:extLst>
                <a:ext uri="{FF2B5EF4-FFF2-40B4-BE49-F238E27FC236}">
                  <a16:creationId xmlns:a16="http://schemas.microsoft.com/office/drawing/2014/main" id="{88B258F0-3846-49E1-A0D8-81831AFE1818}"/>
                </a:ext>
              </a:extLst>
            </p:cNvPr>
            <p:cNvCxnSpPr>
              <a:cxnSpLocks/>
            </p:cNvCxnSpPr>
            <p:nvPr/>
          </p:nvCxnSpPr>
          <p:spPr>
            <a:xfrm>
              <a:off x="6612116" y="3656016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Lige forbindelse 29">
              <a:extLst>
                <a:ext uri="{FF2B5EF4-FFF2-40B4-BE49-F238E27FC236}">
                  <a16:creationId xmlns:a16="http://schemas.microsoft.com/office/drawing/2014/main" id="{300E0599-F7F4-42EC-AF8E-8986069DF1D1}"/>
                </a:ext>
              </a:extLst>
            </p:cNvPr>
            <p:cNvCxnSpPr>
              <a:cxnSpLocks/>
            </p:cNvCxnSpPr>
            <p:nvPr/>
          </p:nvCxnSpPr>
          <p:spPr>
            <a:xfrm>
              <a:off x="7161515" y="2753862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Lige forbindelse 30">
              <a:extLst>
                <a:ext uri="{FF2B5EF4-FFF2-40B4-BE49-F238E27FC236}">
                  <a16:creationId xmlns:a16="http://schemas.microsoft.com/office/drawing/2014/main" id="{2CFF5D09-DD5A-48B3-833A-07003808BFF5}"/>
                </a:ext>
              </a:extLst>
            </p:cNvPr>
            <p:cNvCxnSpPr>
              <a:cxnSpLocks/>
            </p:cNvCxnSpPr>
            <p:nvPr/>
          </p:nvCxnSpPr>
          <p:spPr>
            <a:xfrm>
              <a:off x="7746979" y="3656016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Lige forbindelse 31">
              <a:extLst>
                <a:ext uri="{FF2B5EF4-FFF2-40B4-BE49-F238E27FC236}">
                  <a16:creationId xmlns:a16="http://schemas.microsoft.com/office/drawing/2014/main" id="{CB448272-3C2C-4A04-9E41-DE27363731AF}"/>
                </a:ext>
              </a:extLst>
            </p:cNvPr>
            <p:cNvCxnSpPr>
              <a:cxnSpLocks/>
            </p:cNvCxnSpPr>
            <p:nvPr/>
          </p:nvCxnSpPr>
          <p:spPr>
            <a:xfrm>
              <a:off x="8303590" y="2753862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Lige forbindelse 32">
              <a:extLst>
                <a:ext uri="{FF2B5EF4-FFF2-40B4-BE49-F238E27FC236}">
                  <a16:creationId xmlns:a16="http://schemas.microsoft.com/office/drawing/2014/main" id="{9C220A35-C93E-4370-9366-B4847003EA7F}"/>
                </a:ext>
              </a:extLst>
            </p:cNvPr>
            <p:cNvCxnSpPr>
              <a:cxnSpLocks/>
            </p:cNvCxnSpPr>
            <p:nvPr/>
          </p:nvCxnSpPr>
          <p:spPr>
            <a:xfrm>
              <a:off x="8889054" y="3656016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Lige forbindelse 33">
              <a:extLst>
                <a:ext uri="{FF2B5EF4-FFF2-40B4-BE49-F238E27FC236}">
                  <a16:creationId xmlns:a16="http://schemas.microsoft.com/office/drawing/2014/main" id="{C5FF7AF4-A4A1-4DBF-8B40-668FA203B285}"/>
                </a:ext>
              </a:extLst>
            </p:cNvPr>
            <p:cNvCxnSpPr>
              <a:cxnSpLocks/>
            </p:cNvCxnSpPr>
            <p:nvPr/>
          </p:nvCxnSpPr>
          <p:spPr>
            <a:xfrm>
              <a:off x="9450453" y="2753862"/>
              <a:ext cx="0" cy="454022"/>
            </a:xfrm>
            <a:prstGeom prst="line">
              <a:avLst/>
            </a:prstGeom>
            <a:ln w="38100"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5" name="Tekstfelt 34">
              <a:extLst>
                <a:ext uri="{FF2B5EF4-FFF2-40B4-BE49-F238E27FC236}">
                  <a16:creationId xmlns:a16="http://schemas.microsoft.com/office/drawing/2014/main" id="{A47173F9-2EB1-485E-8A88-0C13B685ADA0}"/>
                </a:ext>
              </a:extLst>
            </p:cNvPr>
            <p:cNvSpPr txBox="1"/>
            <p:nvPr/>
          </p:nvSpPr>
          <p:spPr>
            <a:xfrm>
              <a:off x="3197653" y="2143485"/>
              <a:ext cx="1121209" cy="52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dirty="0">
                  <a:latin typeface="Graphik Regular" panose="020B0503030202060203" pitchFamily="34" charset="77"/>
                </a:rPr>
                <a:t>Invitation til borgersamlingen udsendes</a:t>
              </a:r>
            </a:p>
          </p:txBody>
        </p:sp>
        <p:sp>
          <p:nvSpPr>
            <p:cNvPr id="36" name="Tekstfelt 35">
              <a:extLst>
                <a:ext uri="{FF2B5EF4-FFF2-40B4-BE49-F238E27FC236}">
                  <a16:creationId xmlns:a16="http://schemas.microsoft.com/office/drawing/2014/main" id="{EF7A494F-C2C8-4627-A09B-3ED3485E4B6C}"/>
                </a:ext>
              </a:extLst>
            </p:cNvPr>
            <p:cNvSpPr txBox="1"/>
            <p:nvPr/>
          </p:nvSpPr>
          <p:spPr>
            <a:xfrm>
              <a:off x="3777175" y="4143307"/>
              <a:ext cx="1121209" cy="83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Klimafolkemøde</a:t>
              </a:r>
              <a:br>
                <a:rPr lang="da-DK" sz="1300" dirty="0">
                  <a:latin typeface="Graphik Regular" panose="020B0503030202060203" pitchFamily="34" charset="77"/>
                </a:rPr>
              </a:br>
              <a:r>
                <a:rPr lang="da-DK" sz="1300" dirty="0">
                  <a:latin typeface="Graphik Thin" panose="020B0203030202060203" pitchFamily="34" charset="77"/>
                </a:rPr>
                <a:t>Mulighed for at branding og deltagelse i event </a:t>
              </a:r>
            </a:p>
            <a:p>
              <a:pPr algn="ctr"/>
              <a:endParaRPr lang="da-DK" sz="1300" dirty="0">
                <a:latin typeface="Graphik Regular" panose="020B0503030202060203" pitchFamily="34" charset="77"/>
              </a:endParaRPr>
            </a:p>
          </p:txBody>
        </p:sp>
        <p:sp>
          <p:nvSpPr>
            <p:cNvPr id="37" name="Tekstfelt 36">
              <a:extLst>
                <a:ext uri="{FF2B5EF4-FFF2-40B4-BE49-F238E27FC236}">
                  <a16:creationId xmlns:a16="http://schemas.microsoft.com/office/drawing/2014/main" id="{709A6575-582D-4DDF-8B27-09CE8C4E8562}"/>
                </a:ext>
              </a:extLst>
            </p:cNvPr>
            <p:cNvSpPr txBox="1"/>
            <p:nvPr/>
          </p:nvSpPr>
          <p:spPr>
            <a:xfrm>
              <a:off x="4251870" y="2305574"/>
              <a:ext cx="1293027" cy="37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1. samling</a:t>
              </a:r>
            </a:p>
            <a:p>
              <a:pPr algn="ctr"/>
              <a:r>
                <a:rPr lang="da-DK" sz="1300" dirty="0">
                  <a:latin typeface="Graphik Thin" panose="020B0203030202060203" pitchFamily="34" charset="77"/>
                </a:rPr>
                <a:t>Værtskab og deltagelse</a:t>
              </a:r>
            </a:p>
          </p:txBody>
        </p:sp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AE3797B1-BE90-4BA6-9BD1-F3B0BB3A5076}"/>
                </a:ext>
              </a:extLst>
            </p:cNvPr>
            <p:cNvSpPr txBox="1"/>
            <p:nvPr/>
          </p:nvSpPr>
          <p:spPr>
            <a:xfrm>
              <a:off x="4856536" y="4177435"/>
              <a:ext cx="1297002" cy="37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2. samling</a:t>
              </a:r>
              <a:br>
                <a:rPr lang="da-DK" sz="1300" dirty="0">
                  <a:latin typeface="Graphik Regular" panose="020B0503030202060203" pitchFamily="34" charset="77"/>
                </a:rPr>
              </a:br>
              <a:r>
                <a:rPr lang="da-DK" sz="1300" dirty="0">
                  <a:latin typeface="Graphik Thin" panose="020B0203030202060203" pitchFamily="34" charset="77"/>
                </a:rPr>
                <a:t>Værtskab og deltagelse</a:t>
              </a:r>
              <a:endParaRPr lang="da-DK" sz="1300" dirty="0">
                <a:latin typeface="Graphik Regular" panose="020B0503030202060203" pitchFamily="34" charset="77"/>
              </a:endParaRPr>
            </a:p>
          </p:txBody>
        </p:sp>
        <p:sp>
          <p:nvSpPr>
            <p:cNvPr id="39" name="Tekstfelt 38">
              <a:extLst>
                <a:ext uri="{FF2B5EF4-FFF2-40B4-BE49-F238E27FC236}">
                  <a16:creationId xmlns:a16="http://schemas.microsoft.com/office/drawing/2014/main" id="{D3B98819-9B14-4E4C-97B5-862081E5A0D0}"/>
                </a:ext>
              </a:extLst>
            </p:cNvPr>
            <p:cNvSpPr txBox="1"/>
            <p:nvPr/>
          </p:nvSpPr>
          <p:spPr>
            <a:xfrm>
              <a:off x="5473261" y="2177888"/>
              <a:ext cx="1121209" cy="52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3. samling</a:t>
              </a:r>
              <a:br>
                <a:rPr lang="da-DK" sz="1300" dirty="0">
                  <a:latin typeface="Graphik Regular" panose="020B0503030202060203" pitchFamily="34" charset="77"/>
                </a:rPr>
              </a:br>
              <a:r>
                <a:rPr lang="da-DK" sz="1300" dirty="0">
                  <a:latin typeface="Graphik Thin" panose="020B0203030202060203" pitchFamily="34" charset="77"/>
                </a:rPr>
                <a:t>Værtskab og deltagelse</a:t>
              </a:r>
            </a:p>
          </p:txBody>
        </p:sp>
        <p:sp>
          <p:nvSpPr>
            <p:cNvPr id="40" name="Tekstfelt 39">
              <a:extLst>
                <a:ext uri="{FF2B5EF4-FFF2-40B4-BE49-F238E27FC236}">
                  <a16:creationId xmlns:a16="http://schemas.microsoft.com/office/drawing/2014/main" id="{269371DF-F0D8-4152-81AB-E9B2279A2E96}"/>
                </a:ext>
              </a:extLst>
            </p:cNvPr>
            <p:cNvSpPr txBox="1"/>
            <p:nvPr/>
          </p:nvSpPr>
          <p:spPr>
            <a:xfrm>
              <a:off x="6096735" y="4173812"/>
              <a:ext cx="1121209" cy="83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Åbent borgermøde</a:t>
              </a:r>
              <a:br>
                <a:rPr lang="da-DK" sz="1300" dirty="0">
                  <a:latin typeface="Graphik Regular" panose="020B0503030202060203" pitchFamily="34" charset="77"/>
                </a:rPr>
              </a:br>
              <a:r>
                <a:rPr lang="da-DK" sz="1300" dirty="0">
                  <a:latin typeface="Graphik Thin" panose="020B0203030202060203" pitchFamily="34" charset="77"/>
                </a:rPr>
                <a:t>Mulighed for deltagelse fra politikere, forvaltning</a:t>
              </a:r>
            </a:p>
            <a:p>
              <a:pPr algn="ctr"/>
              <a:r>
                <a:rPr lang="da-DK" sz="1300" dirty="0">
                  <a:latin typeface="Graphik Regular" panose="020B0503030202060203" pitchFamily="34" charset="77"/>
                </a:rPr>
                <a:t> </a:t>
              </a:r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A6A37DDD-6065-4D04-9EC1-BBDAB41B226F}"/>
                </a:ext>
              </a:extLst>
            </p:cNvPr>
            <p:cNvSpPr txBox="1"/>
            <p:nvPr/>
          </p:nvSpPr>
          <p:spPr>
            <a:xfrm>
              <a:off x="6575054" y="2171747"/>
              <a:ext cx="1121209" cy="68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4. samling</a:t>
              </a:r>
              <a:br>
                <a:rPr lang="da-DK" sz="1300" dirty="0">
                  <a:latin typeface="Graphik Regular" panose="020B0503030202060203" pitchFamily="34" charset="77"/>
                </a:rPr>
              </a:br>
              <a:r>
                <a:rPr lang="da-DK" sz="1300" dirty="0">
                  <a:latin typeface="Graphik Thin" panose="020B0203030202060203" pitchFamily="34" charset="77"/>
                </a:rPr>
                <a:t>Værtskab og deltagelse</a:t>
              </a:r>
            </a:p>
            <a:p>
              <a:pPr algn="ctr"/>
              <a:endParaRPr lang="da-DK" sz="1300" dirty="0">
                <a:latin typeface="Graphik Regular" panose="020B0503030202060203" pitchFamily="34" charset="77"/>
              </a:endParaRPr>
            </a:p>
          </p:txBody>
        </p:sp>
        <p:sp>
          <p:nvSpPr>
            <p:cNvPr id="42" name="Tekstfelt 41">
              <a:extLst>
                <a:ext uri="{FF2B5EF4-FFF2-40B4-BE49-F238E27FC236}">
                  <a16:creationId xmlns:a16="http://schemas.microsoft.com/office/drawing/2014/main" id="{8DA3396F-0E8E-41F2-A887-D9DD7BA0AF7C}"/>
                </a:ext>
              </a:extLst>
            </p:cNvPr>
            <p:cNvSpPr txBox="1"/>
            <p:nvPr/>
          </p:nvSpPr>
          <p:spPr>
            <a:xfrm>
              <a:off x="7190104" y="4163106"/>
              <a:ext cx="1121209" cy="68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5. samling</a:t>
              </a:r>
              <a:br>
                <a:rPr lang="da-DK" sz="1300" dirty="0">
                  <a:latin typeface="Graphik Regular" panose="020B0503030202060203" pitchFamily="34" charset="77"/>
                </a:rPr>
              </a:br>
              <a:r>
                <a:rPr lang="da-DK" sz="1300" dirty="0">
                  <a:latin typeface="Graphik Thin" panose="020B0203030202060203" pitchFamily="34" charset="77"/>
                </a:rPr>
                <a:t>Værtskab og deltagelse</a:t>
              </a:r>
            </a:p>
            <a:p>
              <a:pPr algn="ctr"/>
              <a:endParaRPr lang="da-DK" sz="1300" dirty="0">
                <a:latin typeface="Graphik Regular" panose="020B0503030202060203" pitchFamily="34" charset="77"/>
              </a:endParaRPr>
            </a:p>
          </p:txBody>
        </p:sp>
        <p:sp>
          <p:nvSpPr>
            <p:cNvPr id="43" name="Tekstfelt 42">
              <a:extLst>
                <a:ext uri="{FF2B5EF4-FFF2-40B4-BE49-F238E27FC236}">
                  <a16:creationId xmlns:a16="http://schemas.microsoft.com/office/drawing/2014/main" id="{F773D677-3516-423B-833E-1C19A64F89C7}"/>
                </a:ext>
              </a:extLst>
            </p:cNvPr>
            <p:cNvSpPr txBox="1"/>
            <p:nvPr/>
          </p:nvSpPr>
          <p:spPr>
            <a:xfrm>
              <a:off x="7742985" y="2185961"/>
              <a:ext cx="1121209" cy="68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b="1" dirty="0">
                  <a:latin typeface="Graphik Regular" panose="020B0503030202060203" pitchFamily="34" charset="77"/>
                </a:rPr>
                <a:t>(6. samling)</a:t>
              </a:r>
              <a:br>
                <a:rPr lang="da-DK" sz="1300" b="1" dirty="0">
                  <a:latin typeface="Graphik Regular" panose="020B0503030202060203" pitchFamily="34" charset="77"/>
                </a:rPr>
              </a:br>
              <a:r>
                <a:rPr lang="da-DK" sz="1300" dirty="0">
                  <a:latin typeface="Graphik Thin" panose="020B0203030202060203" pitchFamily="34" charset="77"/>
                </a:rPr>
                <a:t>Værtskab og deltagelse</a:t>
              </a:r>
            </a:p>
            <a:p>
              <a:pPr algn="ctr"/>
              <a:endParaRPr lang="da-DK" sz="1300" dirty="0">
                <a:latin typeface="Graphik Regular" panose="020B0503030202060203" pitchFamily="34" charset="77"/>
              </a:endParaRPr>
            </a:p>
          </p:txBody>
        </p:sp>
        <p:sp>
          <p:nvSpPr>
            <p:cNvPr id="44" name="Tekstfelt 43">
              <a:extLst>
                <a:ext uri="{FF2B5EF4-FFF2-40B4-BE49-F238E27FC236}">
                  <a16:creationId xmlns:a16="http://schemas.microsoft.com/office/drawing/2014/main" id="{FC59166A-08B3-47E9-8E5B-CD8330645612}"/>
                </a:ext>
              </a:extLst>
            </p:cNvPr>
            <p:cNvSpPr txBox="1"/>
            <p:nvPr/>
          </p:nvSpPr>
          <p:spPr>
            <a:xfrm>
              <a:off x="8384212" y="4153679"/>
              <a:ext cx="1121209" cy="37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dirty="0">
                  <a:latin typeface="Graphik Regular" panose="020B0503030202060203" pitchFamily="34" charset="77"/>
                </a:rPr>
                <a:t>National, regional og kommunal lancering</a:t>
              </a:r>
            </a:p>
          </p:txBody>
        </p:sp>
        <p:sp>
          <p:nvSpPr>
            <p:cNvPr id="45" name="Tekstfelt 44">
              <a:extLst>
                <a:ext uri="{FF2B5EF4-FFF2-40B4-BE49-F238E27FC236}">
                  <a16:creationId xmlns:a16="http://schemas.microsoft.com/office/drawing/2014/main" id="{4C1A1A7A-1912-4BA2-B64B-C194D9AE9109}"/>
                </a:ext>
              </a:extLst>
            </p:cNvPr>
            <p:cNvSpPr txBox="1"/>
            <p:nvPr/>
          </p:nvSpPr>
          <p:spPr>
            <a:xfrm>
              <a:off x="8885059" y="2354381"/>
              <a:ext cx="1121209" cy="37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300" dirty="0">
                  <a:latin typeface="Graphik Regular" panose="020B0503030202060203" pitchFamily="34" charset="77"/>
                </a:rPr>
                <a:t>Pilotprojekter igangsættes</a:t>
              </a:r>
            </a:p>
          </p:txBody>
        </p:sp>
        <p:sp>
          <p:nvSpPr>
            <p:cNvPr id="46" name="Tekstfelt 45">
              <a:extLst>
                <a:ext uri="{FF2B5EF4-FFF2-40B4-BE49-F238E27FC236}">
                  <a16:creationId xmlns:a16="http://schemas.microsoft.com/office/drawing/2014/main" id="{88CF8D94-5EE3-432F-A6FA-BE3ED320C540}"/>
                </a:ext>
              </a:extLst>
            </p:cNvPr>
            <p:cNvSpPr txBox="1"/>
            <p:nvPr/>
          </p:nvSpPr>
          <p:spPr>
            <a:xfrm>
              <a:off x="3582180" y="3610923"/>
              <a:ext cx="468909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april</a:t>
              </a:r>
            </a:p>
          </p:txBody>
        </p:sp>
        <p:sp>
          <p:nvSpPr>
            <p:cNvPr id="47" name="Tekstfelt 46">
              <a:extLst>
                <a:ext uri="{FF2B5EF4-FFF2-40B4-BE49-F238E27FC236}">
                  <a16:creationId xmlns:a16="http://schemas.microsoft.com/office/drawing/2014/main" id="{61AA9110-47D4-4C58-9EA2-58360637289D}"/>
                </a:ext>
              </a:extLst>
            </p:cNvPr>
            <p:cNvSpPr txBox="1"/>
            <p:nvPr/>
          </p:nvSpPr>
          <p:spPr>
            <a:xfrm>
              <a:off x="4087408" y="3031300"/>
              <a:ext cx="859943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september</a:t>
              </a:r>
            </a:p>
          </p:txBody>
        </p:sp>
        <p:sp>
          <p:nvSpPr>
            <p:cNvPr id="48" name="Tekstfelt 47">
              <a:extLst>
                <a:ext uri="{FF2B5EF4-FFF2-40B4-BE49-F238E27FC236}">
                  <a16:creationId xmlns:a16="http://schemas.microsoft.com/office/drawing/2014/main" id="{ADD45A21-C247-4E07-8643-D08E84ED40A7}"/>
                </a:ext>
              </a:extLst>
            </p:cNvPr>
            <p:cNvSpPr txBox="1"/>
            <p:nvPr/>
          </p:nvSpPr>
          <p:spPr>
            <a:xfrm>
              <a:off x="4638494" y="3588206"/>
              <a:ext cx="590574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september</a:t>
              </a:r>
            </a:p>
          </p:txBody>
        </p:sp>
        <p:sp>
          <p:nvSpPr>
            <p:cNvPr id="49" name="Tekstfelt 48">
              <a:extLst>
                <a:ext uri="{FF2B5EF4-FFF2-40B4-BE49-F238E27FC236}">
                  <a16:creationId xmlns:a16="http://schemas.microsoft.com/office/drawing/2014/main" id="{1B569367-C2DA-4490-A2DE-4C3EC37081AF}"/>
                </a:ext>
              </a:extLst>
            </p:cNvPr>
            <p:cNvSpPr txBox="1"/>
            <p:nvPr/>
          </p:nvSpPr>
          <p:spPr>
            <a:xfrm>
              <a:off x="5203838" y="3022941"/>
              <a:ext cx="602398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november</a:t>
              </a: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C71080BD-7B59-4255-983D-EE816F0A4935}"/>
                </a:ext>
              </a:extLst>
            </p:cNvPr>
            <p:cNvSpPr txBox="1"/>
            <p:nvPr/>
          </p:nvSpPr>
          <p:spPr>
            <a:xfrm>
              <a:off x="5849069" y="3592832"/>
              <a:ext cx="705690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januar</a:t>
              </a:r>
            </a:p>
          </p:txBody>
        </p:sp>
        <p:sp>
          <p:nvSpPr>
            <p:cNvPr id="51" name="Tekstfelt 50">
              <a:extLst>
                <a:ext uri="{FF2B5EF4-FFF2-40B4-BE49-F238E27FC236}">
                  <a16:creationId xmlns:a16="http://schemas.microsoft.com/office/drawing/2014/main" id="{BCCEE746-E92E-42A6-9104-D2320BAA2F99}"/>
                </a:ext>
              </a:extLst>
            </p:cNvPr>
            <p:cNvSpPr txBox="1"/>
            <p:nvPr/>
          </p:nvSpPr>
          <p:spPr>
            <a:xfrm>
              <a:off x="6407100" y="3043334"/>
              <a:ext cx="484856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januar</a:t>
              </a:r>
            </a:p>
          </p:txBody>
        </p:sp>
        <p:sp>
          <p:nvSpPr>
            <p:cNvPr id="52" name="Tekstfelt 51">
              <a:extLst>
                <a:ext uri="{FF2B5EF4-FFF2-40B4-BE49-F238E27FC236}">
                  <a16:creationId xmlns:a16="http://schemas.microsoft.com/office/drawing/2014/main" id="{48065190-171E-4996-B90F-924ED44429F6}"/>
                </a:ext>
              </a:extLst>
            </p:cNvPr>
            <p:cNvSpPr txBox="1"/>
            <p:nvPr/>
          </p:nvSpPr>
          <p:spPr>
            <a:xfrm>
              <a:off x="6975516" y="3596614"/>
              <a:ext cx="484856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februar</a:t>
              </a:r>
            </a:p>
          </p:txBody>
        </p:sp>
        <p:sp>
          <p:nvSpPr>
            <p:cNvPr id="53" name="Tekstfelt 52">
              <a:extLst>
                <a:ext uri="{FF2B5EF4-FFF2-40B4-BE49-F238E27FC236}">
                  <a16:creationId xmlns:a16="http://schemas.microsoft.com/office/drawing/2014/main" id="{7FD314D4-7DE9-460D-98FA-BCE8C7F979FD}"/>
                </a:ext>
              </a:extLst>
            </p:cNvPr>
            <p:cNvSpPr txBox="1"/>
            <p:nvPr/>
          </p:nvSpPr>
          <p:spPr>
            <a:xfrm>
              <a:off x="7532173" y="3054850"/>
              <a:ext cx="484856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marts</a:t>
              </a:r>
            </a:p>
          </p:txBody>
        </p:sp>
        <p:sp>
          <p:nvSpPr>
            <p:cNvPr id="54" name="Tekstfelt 53">
              <a:extLst>
                <a:ext uri="{FF2B5EF4-FFF2-40B4-BE49-F238E27FC236}">
                  <a16:creationId xmlns:a16="http://schemas.microsoft.com/office/drawing/2014/main" id="{C6FCE03B-F748-4355-A6CF-FC7574919C6E}"/>
                </a:ext>
              </a:extLst>
            </p:cNvPr>
            <p:cNvSpPr txBox="1"/>
            <p:nvPr/>
          </p:nvSpPr>
          <p:spPr>
            <a:xfrm>
              <a:off x="8117750" y="3573269"/>
              <a:ext cx="484856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marts</a:t>
              </a:r>
            </a:p>
          </p:txBody>
        </p:sp>
        <p:sp>
          <p:nvSpPr>
            <p:cNvPr id="55" name="Tekstfelt 54">
              <a:extLst>
                <a:ext uri="{FF2B5EF4-FFF2-40B4-BE49-F238E27FC236}">
                  <a16:creationId xmlns:a16="http://schemas.microsoft.com/office/drawing/2014/main" id="{44076322-DD65-459C-9153-B90EFF79C298}"/>
                </a:ext>
              </a:extLst>
            </p:cNvPr>
            <p:cNvSpPr txBox="1"/>
            <p:nvPr/>
          </p:nvSpPr>
          <p:spPr>
            <a:xfrm>
              <a:off x="8710673" y="3040567"/>
              <a:ext cx="484856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april</a:t>
              </a: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33DFDA6D-3B47-4FE6-9166-1F8178594FCA}"/>
                </a:ext>
              </a:extLst>
            </p:cNvPr>
            <p:cNvSpPr txBox="1"/>
            <p:nvPr/>
          </p:nvSpPr>
          <p:spPr>
            <a:xfrm>
              <a:off x="9203911" y="3571200"/>
              <a:ext cx="743272" cy="21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50000"/>
                    </a:schemeClr>
                  </a:solidFill>
                  <a:latin typeface="Graphik Regular" panose="020B0503030202060203" pitchFamily="34" charset="77"/>
                </a:rPr>
                <a:t>september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109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3B46BB11-2F2D-4518-8BA9-E75C10C68A3B}"/>
              </a:ext>
            </a:extLst>
          </p:cNvPr>
          <p:cNvSpPr txBox="1">
            <a:spLocks/>
          </p:cNvSpPr>
          <p:nvPr/>
        </p:nvSpPr>
        <p:spPr>
          <a:xfrm>
            <a:off x="838200" y="353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Jeres rolle i projektet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386DB81-6E52-4FBF-AF99-6245EB4F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03" y="6431733"/>
            <a:ext cx="997059" cy="287225"/>
          </a:xfrm>
          <a:prstGeom prst="rect">
            <a:avLst/>
          </a:prstGeom>
        </p:spPr>
      </p:pic>
      <p:sp>
        <p:nvSpPr>
          <p:cNvPr id="11" name="Pladsholder til indhold 4">
            <a:extLst>
              <a:ext uri="{FF2B5EF4-FFF2-40B4-BE49-F238E27FC236}">
                <a16:creationId xmlns:a16="http://schemas.microsoft.com/office/drawing/2014/main" id="{33FD6996-2768-4CFC-BA99-11AAB4E59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254"/>
            <a:ext cx="4480420" cy="4633388"/>
          </a:xfrm>
        </p:spPr>
        <p:txBody>
          <a:bodyPr>
            <a:noAutofit/>
          </a:bodyPr>
          <a:lstStyle/>
          <a:p>
            <a:r>
              <a:rPr lang="da-DK" sz="1800" dirty="0">
                <a:latin typeface="Graphik Regular" panose="020B0503030202060203" pitchFamily="34" charset="77"/>
              </a:rPr>
              <a:t>Invitationen til borgerne (Lars Gaardhøj afsender)</a:t>
            </a:r>
          </a:p>
          <a:p>
            <a:r>
              <a:rPr lang="da-DK" sz="1800" dirty="0">
                <a:latin typeface="Graphik Regular" panose="020B0503030202060203" pitchFamily="34" charset="77"/>
              </a:rPr>
              <a:t>Observatører ved borgersamlingens møder</a:t>
            </a:r>
          </a:p>
          <a:p>
            <a:r>
              <a:rPr lang="da-DK" sz="1800" dirty="0">
                <a:latin typeface="Graphik Regular" panose="020B0503030202060203" pitchFamily="34" charset="77"/>
              </a:rPr>
              <a:t>Besøge borgersamlingerne og bakke op om borgernes arbejde</a:t>
            </a:r>
          </a:p>
          <a:p>
            <a:r>
              <a:rPr lang="da-DK" sz="1800" dirty="0">
                <a:latin typeface="Graphik Regular" panose="020B0503030202060203" pitchFamily="34" charset="77"/>
              </a:rPr>
              <a:t>Lancering af borgersamlingen</a:t>
            </a:r>
          </a:p>
          <a:p>
            <a:r>
              <a:rPr lang="da-DK" sz="1800" dirty="0">
                <a:latin typeface="Graphik Regular" panose="020B0503030202060203" pitchFamily="34" charset="77"/>
              </a:rPr>
              <a:t>Værtskab for ét af møderne</a:t>
            </a:r>
          </a:p>
          <a:p>
            <a:r>
              <a:rPr lang="da-DK" sz="1800" dirty="0">
                <a:latin typeface="Graphik Regular" panose="020B0503030202060203" pitchFamily="34" charset="77"/>
              </a:rPr>
              <a:t>Deltage i det offentlige møde</a:t>
            </a:r>
          </a:p>
          <a:p>
            <a:r>
              <a:rPr lang="da-DK" sz="1800" dirty="0">
                <a:latin typeface="Graphik Regular" panose="020B0503030202060203" pitchFamily="34" charset="77"/>
              </a:rPr>
              <a:t>Diverse lokale arrangementer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5244EFE-19D5-4D32-8873-A257A6192F2F}"/>
              </a:ext>
            </a:extLst>
          </p:cNvPr>
          <p:cNvSpPr/>
          <p:nvPr/>
        </p:nvSpPr>
        <p:spPr>
          <a:xfrm>
            <a:off x="6268972" y="1871254"/>
            <a:ext cx="4565844" cy="4120224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AD6B255-34D3-482E-ABA4-DD2F53D06D99}"/>
              </a:ext>
            </a:extLst>
          </p:cNvPr>
          <p:cNvSpPr txBox="1"/>
          <p:nvPr/>
        </p:nvSpPr>
        <p:spPr>
          <a:xfrm>
            <a:off x="6418831" y="1902179"/>
            <a:ext cx="45658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700" b="1" dirty="0" err="1">
                <a:latin typeface="Graphik Regular" panose="020B0503030202060203" pitchFamily="34" charset="77"/>
                <a:cs typeface="Arial" panose="020B0604020202020204" pitchFamily="34" charset="0"/>
              </a:rPr>
              <a:t>Advisory</a:t>
            </a:r>
            <a:r>
              <a:rPr lang="da-DK" sz="1700" b="1" dirty="0">
                <a:latin typeface="Graphik Regular" panose="020B0503030202060203" pitchFamily="34" charset="77"/>
                <a:cs typeface="Arial" panose="020B0604020202020204" pitchFamily="34" charset="0"/>
              </a:rPr>
              <a:t> Board</a:t>
            </a:r>
            <a:endParaRPr lang="da-DK" sz="1500" dirty="0">
              <a:latin typeface="Graphik Regular" panose="020B0503030202060203" pitchFamily="34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500" dirty="0">
              <a:latin typeface="Graphik Regular" panose="020B0503030202060203" pitchFamily="34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500" dirty="0">
                <a:latin typeface="Graphik Regular" panose="020B0503030202060203" pitchFamily="34" charset="77"/>
                <a:cs typeface="Arial" panose="020B0604020202020204" pitchFamily="34" charset="0"/>
              </a:rPr>
              <a:t>Rådgivende instans, der skal give borgersamlingen </a:t>
            </a:r>
            <a:r>
              <a:rPr lang="da-DK" sz="1500" b="1" dirty="0">
                <a:latin typeface="Graphik Regular" panose="020B0503030202060203" pitchFamily="34" charset="77"/>
                <a:cs typeface="Arial" panose="020B0604020202020204" pitchFamily="34" charset="0"/>
              </a:rPr>
              <a:t>legitimitet</a:t>
            </a:r>
            <a:r>
              <a:rPr lang="da-DK" sz="1500" dirty="0">
                <a:latin typeface="Graphik Regular" panose="020B0503030202060203" pitchFamily="34" charset="77"/>
                <a:cs typeface="Arial" panose="020B0604020202020204" pitchFamily="34" charset="0"/>
              </a:rPr>
              <a:t> og komme med input til borgersamlingens overordnede forløb og ekspertgruppen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500" dirty="0">
                <a:latin typeface="Graphik Regular" panose="020B0503030202060203" pitchFamily="34" charset="77"/>
                <a:cs typeface="Arial" panose="020B0604020202020204" pitchFamily="34" charset="0"/>
              </a:rPr>
              <a:t>Skabe opmærksomhed omkring borgsamlingens anbefalinger og medvirke til </a:t>
            </a:r>
            <a:r>
              <a:rPr lang="da-DK" sz="1500" b="1" dirty="0">
                <a:latin typeface="Graphik Regular" panose="020B0503030202060203" pitchFamily="34" charset="77"/>
                <a:cs typeface="Arial" panose="020B0604020202020204" pitchFamily="34" charset="0"/>
              </a:rPr>
              <a:t>politisk forankring </a:t>
            </a:r>
            <a:r>
              <a:rPr lang="da-DK" sz="1500" dirty="0">
                <a:latin typeface="Graphik Regular" panose="020B0503030202060203" pitchFamily="34" charset="77"/>
                <a:cs typeface="Arial" panose="020B0604020202020204" pitchFamily="34" charset="0"/>
              </a:rPr>
              <a:t>i egen organisation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500" dirty="0">
                <a:latin typeface="Graphik Regular" panose="020B0503030202060203" pitchFamily="34" charset="77"/>
                <a:cs typeface="Arial" panose="020B0604020202020204" pitchFamily="34" charset="0"/>
              </a:rPr>
              <a:t>Hjælpe med at navigere i projektets interessentlandskab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500" b="1" dirty="0">
              <a:latin typeface="Graphik Regular" panose="020B05030302020602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4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3B46BB11-2F2D-4518-8BA9-E75C10C68A3B}"/>
              </a:ext>
            </a:extLst>
          </p:cNvPr>
          <p:cNvSpPr txBox="1">
            <a:spLocks/>
          </p:cNvSpPr>
          <p:nvPr/>
        </p:nvSpPr>
        <p:spPr>
          <a:xfrm>
            <a:off x="838200" y="353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Modtagelse af anbefalingerne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386DB81-6E52-4FBF-AF99-6245EB4F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03" y="6431733"/>
            <a:ext cx="997059" cy="287225"/>
          </a:xfrm>
          <a:prstGeom prst="rect">
            <a:avLst/>
          </a:prstGeom>
        </p:spPr>
      </p:pic>
      <p:sp>
        <p:nvSpPr>
          <p:cNvPr id="11" name="Pladsholder til indhold 4">
            <a:extLst>
              <a:ext uri="{FF2B5EF4-FFF2-40B4-BE49-F238E27FC236}">
                <a16:creationId xmlns:a16="http://schemas.microsoft.com/office/drawing/2014/main" id="{33FD6996-2768-4CFC-BA99-11AAB4E59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409"/>
            <a:ext cx="10184934" cy="4633388"/>
          </a:xfrm>
        </p:spPr>
        <p:txBody>
          <a:bodyPr>
            <a:noAutofit/>
          </a:bodyPr>
          <a:lstStyle/>
          <a:p>
            <a:r>
              <a:rPr lang="da-DK" sz="2600" dirty="0"/>
              <a:t>High-</a:t>
            </a:r>
            <a:r>
              <a:rPr lang="da-DK" sz="2600" dirty="0" err="1"/>
              <a:t>profile</a:t>
            </a:r>
            <a:r>
              <a:rPr lang="da-DK" sz="2600" dirty="0"/>
              <a:t> lancering af anbefalingerne og evt. lokale lanceringer</a:t>
            </a:r>
          </a:p>
          <a:p>
            <a:r>
              <a:rPr lang="da-DK" sz="2600" dirty="0"/>
              <a:t>Regionsrådet modtager anbefalingerne</a:t>
            </a:r>
          </a:p>
          <a:p>
            <a:r>
              <a:rPr lang="da-DK" sz="2600" dirty="0"/>
              <a:t>Behandling af anbefalingerne i administrationen og relevante udvalg</a:t>
            </a:r>
          </a:p>
          <a:p>
            <a:r>
              <a:rPr lang="da-DK" sz="2600" dirty="0"/>
              <a:t>Realisering af udvalgte anbefalinger – ”klippe snore”, bakke op om pilotprojekterne etc.</a:t>
            </a:r>
          </a:p>
        </p:txBody>
      </p:sp>
    </p:spTree>
    <p:extLst>
      <p:ext uri="{BB962C8B-B14F-4D97-AF65-F5344CB8AC3E}">
        <p14:creationId xmlns:p14="http://schemas.microsoft.com/office/powerpoint/2010/main" val="276950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pic>
        <p:nvPicPr>
          <p:cNvPr id="36" name="Billede 35" descr="Skærmbillede 2015-02-03 kl. 14.55.17.png">
            <a:extLst>
              <a:ext uri="{FF2B5EF4-FFF2-40B4-BE49-F238E27FC236}">
                <a16:creationId xmlns:a16="http://schemas.microsoft.com/office/drawing/2014/main" id="{1B8CD22E-7FD4-BD44-B9E5-52BD5CC62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3" t="6754" r="1409" b="26645"/>
          <a:stretch/>
        </p:blipFill>
        <p:spPr>
          <a:xfrm flipH="1">
            <a:off x="-13624" y="2014608"/>
            <a:ext cx="5706215" cy="484339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F3122E1C-117C-B745-A919-4FC667E8F853}"/>
              </a:ext>
            </a:extLst>
          </p:cNvPr>
          <p:cNvSpPr txBox="1">
            <a:spLocks/>
          </p:cNvSpPr>
          <p:nvPr/>
        </p:nvSpPr>
        <p:spPr>
          <a:xfrm>
            <a:off x="677094" y="570575"/>
            <a:ext cx="10622013" cy="12276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000" b="1" i="1" dirty="0">
                <a:latin typeface="Graphik Bold" panose="020B0503030202060203" pitchFamily="34" charset="77"/>
              </a:rPr>
              <a:t>Åbne invitationer skaber lukkede løsninger</a:t>
            </a:r>
            <a:br>
              <a:rPr lang="da-DK" sz="3000" dirty="0">
                <a:latin typeface="Graphik Regular" panose="020B0503030202060203" pitchFamily="34" charset="77"/>
              </a:rPr>
            </a:br>
            <a:r>
              <a:rPr lang="da-DK" sz="2400" dirty="0">
                <a:latin typeface="Graphik Regular" panose="020B0503030202060203" pitchFamily="34" charset="77"/>
              </a:rPr>
              <a:t>- traditionel borgerinddragelse kalder ofte på enten meget engagerede eller frustrerede borgere</a:t>
            </a:r>
          </a:p>
        </p:txBody>
      </p:sp>
      <p:pic>
        <p:nvPicPr>
          <p:cNvPr id="38" name="Billede 37">
            <a:extLst>
              <a:ext uri="{FF2B5EF4-FFF2-40B4-BE49-F238E27FC236}">
                <a16:creationId xmlns:a16="http://schemas.microsoft.com/office/drawing/2014/main" id="{AA46B3A1-2118-7D44-BC28-3CDE8033A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1" t="1014" b="11114"/>
          <a:stretch/>
        </p:blipFill>
        <p:spPr>
          <a:xfrm>
            <a:off x="5988101" y="2014607"/>
            <a:ext cx="6203899" cy="48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16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B5CA0-7F17-2843-A8E5-330FD1D938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C859C7F-66C8-8F46-96C1-A0C4C9A7B9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Et billede, der indeholder loft, person, indendørs, personer&#10;&#10;Automatisk genereret beskrivelse">
            <a:extLst>
              <a:ext uri="{FF2B5EF4-FFF2-40B4-BE49-F238E27FC236}">
                <a16:creationId xmlns:a16="http://schemas.microsoft.com/office/drawing/2014/main" id="{94CA9C41-87C0-CE40-A4AF-B2FFA51D1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2" b="10609"/>
          <a:stretch/>
        </p:blipFill>
        <p:spPr>
          <a:xfrm flipH="1">
            <a:off x="-1" y="-10172"/>
            <a:ext cx="12322122" cy="6868172"/>
          </a:xfrm>
          <a:prstGeom prst="rect">
            <a:avLst/>
          </a:prstGeom>
        </p:spPr>
      </p:pic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5857CC79-67F0-064D-A9E3-09AA2C752F1E}"/>
              </a:ext>
            </a:extLst>
          </p:cNvPr>
          <p:cNvSpPr txBox="1">
            <a:spLocks/>
          </p:cNvSpPr>
          <p:nvPr/>
        </p:nvSpPr>
        <p:spPr>
          <a:xfrm>
            <a:off x="7306201" y="6371657"/>
            <a:ext cx="19850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3</a:t>
            </a:r>
            <a:endParaRPr lang="da-DK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CA58D54-1DA6-7D40-87CC-A3827B460341}"/>
              </a:ext>
            </a:extLst>
          </p:cNvPr>
          <p:cNvSpPr txBox="1">
            <a:spLocks/>
          </p:cNvSpPr>
          <p:nvPr/>
        </p:nvSpPr>
        <p:spPr>
          <a:xfrm>
            <a:off x="7306201" y="6371657"/>
            <a:ext cx="19850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3</a:t>
            </a:r>
            <a:endParaRPr lang="da-DK" dirty="0"/>
          </a:p>
        </p:txBody>
      </p:sp>
      <p:pic>
        <p:nvPicPr>
          <p:cNvPr id="15" name="Billede 14" descr="Et billede, der indeholder loft, person, indendørs, personer&#10;&#10;Automatisk genereret beskrivelse">
            <a:extLst>
              <a:ext uri="{FF2B5EF4-FFF2-40B4-BE49-F238E27FC236}">
                <a16:creationId xmlns:a16="http://schemas.microsoft.com/office/drawing/2014/main" id="{CCBC5702-B469-AD47-92BB-E26C55159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7" t="8917" r="76722" b="82935"/>
          <a:stretch/>
        </p:blipFill>
        <p:spPr>
          <a:xfrm flipH="1">
            <a:off x="9676261" y="-10172"/>
            <a:ext cx="2293516" cy="1361300"/>
          </a:xfrm>
          <a:prstGeom prst="rect">
            <a:avLst/>
          </a:prstGeom>
        </p:spPr>
      </p:pic>
      <p:pic>
        <p:nvPicPr>
          <p:cNvPr id="13" name="Billede 1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713D67BD-B27B-514B-933A-26892541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320" y="401861"/>
            <a:ext cx="2603561" cy="748416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01067184-4FAA-864A-9327-3C2CD1BD65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>
            <a:off x="559558" y="1052513"/>
            <a:ext cx="8229599" cy="4954563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5FA0713D-24ED-5E4D-A7F0-CFBB3E456287}"/>
              </a:ext>
            </a:extLst>
          </p:cNvPr>
          <p:cNvSpPr txBox="1"/>
          <p:nvPr/>
        </p:nvSpPr>
        <p:spPr>
          <a:xfrm>
            <a:off x="955569" y="1457759"/>
            <a:ext cx="7615225" cy="537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Få mere viden:</a:t>
            </a:r>
          </a:p>
          <a:p>
            <a:pPr>
              <a:lnSpc>
                <a:spcPct val="120000"/>
              </a:lnSpc>
            </a:pPr>
            <a:endParaRPr lang="da-DK" sz="900" dirty="0">
              <a:solidFill>
                <a:schemeClr val="bg1"/>
              </a:solidFill>
              <a:latin typeface="Graphik Medium" panose="020B0503030202060203" pitchFamily="34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Deltag i ”</a:t>
            </a:r>
            <a:r>
              <a:rPr lang="da-DK" sz="2400" i="1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Masterclass</a:t>
            </a:r>
            <a:r>
              <a:rPr lang="da-DK" sz="2400" i="1" dirty="0">
                <a:solidFill>
                  <a:schemeClr val="bg1"/>
                </a:solidFill>
                <a:latin typeface="Graphik Medium" panose="020B0503030202060203" pitchFamily="34" charset="77"/>
              </a:rPr>
              <a:t> i </a:t>
            </a:r>
            <a:r>
              <a:rPr lang="da-DK" sz="2400" i="1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Deliberativt</a:t>
            </a:r>
            <a:r>
              <a:rPr lang="da-DK" sz="2400" i="1" dirty="0">
                <a:solidFill>
                  <a:schemeClr val="bg1"/>
                </a:solidFill>
                <a:latin typeface="Graphik Medium" panose="020B0503030202060203" pitchFamily="34" charset="77"/>
              </a:rPr>
              <a:t> Demokrati”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2400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borgersamling.dk</a:t>
            </a: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2400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wedodemocracy.dk</a:t>
            </a:r>
            <a:endParaRPr lang="da-DK" sz="2400" dirty="0">
              <a:solidFill>
                <a:schemeClr val="bg1"/>
              </a:solidFill>
              <a:latin typeface="Graphik Medium" panose="020B0503030202060203" pitchFamily="34" charset="7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800" dirty="0">
              <a:solidFill>
                <a:schemeClr val="bg1"/>
              </a:solidFill>
              <a:latin typeface="Graphik Medium" panose="020B050303020206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Se kommunale borgersamlinger: </a:t>
            </a:r>
            <a:r>
              <a:rPr lang="da-DK" sz="2400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albertslund.dk</a:t>
            </a: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, </a:t>
            </a:r>
            <a:r>
              <a:rPr lang="da-DK" sz="2400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rudersdal.dk</a:t>
            </a: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, </a:t>
            </a:r>
            <a:r>
              <a:rPr lang="da-DK" sz="2400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greve.dk</a:t>
            </a: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, </a:t>
            </a:r>
            <a:r>
              <a:rPr lang="da-DK" sz="2400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kk.dk</a:t>
            </a:r>
            <a:endParaRPr lang="da-DK" sz="2400" dirty="0">
              <a:solidFill>
                <a:schemeClr val="bg1"/>
              </a:solidFill>
              <a:latin typeface="Graphik Medium" panose="020B050303020206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800" dirty="0">
              <a:solidFill>
                <a:schemeClr val="bg1"/>
              </a:solidFill>
              <a:latin typeface="Graphik Medium" panose="020B050303020206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600" dirty="0">
              <a:solidFill>
                <a:schemeClr val="bg1"/>
              </a:solidFill>
              <a:latin typeface="Graphik Medium" panose="020B050303020206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Graphik Medium" panose="020B0503030202060203" pitchFamily="34" charset="77"/>
              </a:rPr>
              <a:t>OECD: </a:t>
            </a:r>
            <a:r>
              <a:rPr lang="da-DK" sz="2400" i="1" dirty="0">
                <a:solidFill>
                  <a:schemeClr val="bg1"/>
                </a:solidFill>
                <a:latin typeface="Graphik Medium" panose="020B0503030202060203" pitchFamily="34" charset="77"/>
              </a:rPr>
              <a:t>”Good </a:t>
            </a:r>
            <a:r>
              <a:rPr lang="da-DK" sz="2400" i="1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Practice</a:t>
            </a:r>
            <a:r>
              <a:rPr lang="da-DK" sz="2400" i="1" dirty="0">
                <a:solidFill>
                  <a:schemeClr val="bg1"/>
                </a:solidFill>
                <a:latin typeface="Graphik Medium" panose="020B0503030202060203" pitchFamily="34" charset="77"/>
              </a:rPr>
              <a:t> Principles for </a:t>
            </a:r>
            <a:r>
              <a:rPr lang="da-DK" sz="2400" i="1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Deliberative</a:t>
            </a:r>
            <a:r>
              <a:rPr lang="da-DK" sz="2400" i="1" dirty="0">
                <a:solidFill>
                  <a:schemeClr val="bg1"/>
                </a:solidFill>
                <a:latin typeface="Graphik Medium" panose="020B0503030202060203" pitchFamily="34" charset="77"/>
              </a:rPr>
              <a:t> Processes for Public Decision </a:t>
            </a:r>
            <a:r>
              <a:rPr lang="da-DK" sz="2400" i="1" dirty="0" err="1">
                <a:solidFill>
                  <a:schemeClr val="bg1"/>
                </a:solidFill>
                <a:latin typeface="Graphik Medium" panose="020B0503030202060203" pitchFamily="34" charset="77"/>
              </a:rPr>
              <a:t>Making</a:t>
            </a:r>
            <a:r>
              <a:rPr lang="da-DK" sz="2400" i="1" dirty="0">
                <a:solidFill>
                  <a:schemeClr val="bg1"/>
                </a:solidFill>
                <a:latin typeface="Graphik Medium" panose="020B0503030202060203" pitchFamily="34" charset="77"/>
              </a:rPr>
              <a:t>”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bg1"/>
              </a:solidFill>
              <a:latin typeface="Graphik Medium" panose="020B0503030202060203" pitchFamily="34" charset="77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bg1"/>
              </a:solidFill>
              <a:latin typeface="Graphik Medium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554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9ACCE80-C545-064B-BEFB-A56685B42A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2" y="1412024"/>
            <a:ext cx="10431637" cy="544597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2BFEAE55-F512-E548-BBE0-39006DAB653F}"/>
              </a:ext>
            </a:extLst>
          </p:cNvPr>
          <p:cNvSpPr txBox="1">
            <a:spLocks/>
          </p:cNvSpPr>
          <p:nvPr/>
        </p:nvSpPr>
        <p:spPr>
          <a:xfrm>
            <a:off x="982441" y="554940"/>
            <a:ext cx="9389465" cy="771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800" b="1" dirty="0">
                <a:latin typeface="Graphik Semibold" panose="020B0503030202060203" pitchFamily="34" charset="77"/>
              </a:rPr>
              <a:t>…hvordan sikrer vi reel repræsentativ deltagelse og løsninger på tværs af regionernes borgere?</a:t>
            </a:r>
          </a:p>
        </p:txBody>
      </p:sp>
    </p:spTree>
    <p:extLst>
      <p:ext uri="{BB962C8B-B14F-4D97-AF65-F5344CB8AC3E}">
        <p14:creationId xmlns:p14="http://schemas.microsoft.com/office/powerpoint/2010/main" val="191429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3B46BB11-2F2D-4518-8BA9-E75C10C68A3B}"/>
              </a:ext>
            </a:extLst>
          </p:cNvPr>
          <p:cNvSpPr txBox="1">
            <a:spLocks/>
          </p:cNvSpPr>
          <p:nvPr/>
        </p:nvSpPr>
        <p:spPr>
          <a:xfrm>
            <a:off x="838200" y="353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En borgersamling – kort fortalt</a:t>
            </a:r>
          </a:p>
        </p:txBody>
      </p:sp>
      <p:sp>
        <p:nvSpPr>
          <p:cNvPr id="7" name="Pladsholder til indhold 4">
            <a:extLst>
              <a:ext uri="{FF2B5EF4-FFF2-40B4-BE49-F238E27FC236}">
                <a16:creationId xmlns:a16="http://schemas.microsoft.com/office/drawing/2014/main" id="{2E85869F-7266-4746-A34F-AD4D5B92F175}"/>
              </a:ext>
            </a:extLst>
          </p:cNvPr>
          <p:cNvSpPr txBox="1">
            <a:spLocks/>
          </p:cNvSpPr>
          <p:nvPr/>
        </p:nvSpPr>
        <p:spPr>
          <a:xfrm>
            <a:off x="4996873" y="1690688"/>
            <a:ext cx="5867400" cy="4633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da-DK" sz="1500" dirty="0"/>
              <a:t>Deltagerne er repræsentativt udtrukket ved lodtrækning på baggrund af relevante parametre.</a:t>
            </a:r>
          </a:p>
          <a:p>
            <a:pPr marL="285750" indent="-285750">
              <a:spcAft>
                <a:spcPts val="1200"/>
              </a:spcAft>
            </a:pPr>
            <a:r>
              <a:rPr lang="da-DK" sz="1500" dirty="0"/>
              <a:t>Borgerne samles i mindst 20 timer samlet over flere dage for at behandle et spørgsmål fra politikerne.</a:t>
            </a:r>
          </a:p>
          <a:p>
            <a:pPr marL="285750" indent="-285750">
              <a:spcAft>
                <a:spcPts val="1200"/>
              </a:spcAft>
            </a:pPr>
            <a:r>
              <a:rPr lang="da-DK" sz="1500" dirty="0"/>
              <a:t>Borgersamlingen får viden fra eksperter og hører interessenter.</a:t>
            </a:r>
          </a:p>
          <a:p>
            <a:pPr marL="285750" indent="-285750">
              <a:spcAft>
                <a:spcPts val="1200"/>
              </a:spcAft>
            </a:pPr>
            <a:r>
              <a:rPr lang="da-DK" sz="1500" dirty="0"/>
              <a:t>Faciliteret proces hvor borgerne arbejder i skiftende grupper.</a:t>
            </a:r>
          </a:p>
          <a:p>
            <a:pPr marL="285750" indent="-285750">
              <a:spcAft>
                <a:spcPts val="1200"/>
              </a:spcAft>
            </a:pPr>
            <a:r>
              <a:rPr lang="da-DK" sz="1500" dirty="0"/>
              <a:t>De arbejder med værdier, temaer og mulige løsninger og ender med at skrive en række anbefalinger til politikerne.</a:t>
            </a:r>
          </a:p>
          <a:p>
            <a:pPr marL="285750" indent="-285750">
              <a:spcAft>
                <a:spcPts val="1200"/>
              </a:spcAft>
            </a:pPr>
            <a:r>
              <a:rPr lang="da-DK" sz="1500" dirty="0"/>
              <a:t>Politikerne forpligter sig til at igangsætte og modtage borgersamlingens anbefalinger - forpligter sig ikke til beslutning.</a:t>
            </a:r>
          </a:p>
          <a:p>
            <a:pPr marL="285750" indent="-285750">
              <a:spcAft>
                <a:spcPts val="1200"/>
              </a:spcAft>
            </a:pPr>
            <a:r>
              <a:rPr lang="da-DK" sz="1500" dirty="0"/>
              <a:t>Proces: offentligt, tilgængeligt og transparent</a:t>
            </a:r>
          </a:p>
          <a:p>
            <a:pPr marL="285750" indent="-285750">
              <a:spcAft>
                <a:spcPts val="1200"/>
              </a:spcAft>
            </a:pPr>
            <a:r>
              <a:rPr lang="da-DK" sz="1500" dirty="0"/>
              <a:t>Opgave: rådgive og anbefale – ikke designe eller beslutte.</a:t>
            </a:r>
          </a:p>
        </p:txBody>
      </p:sp>
      <p:pic>
        <p:nvPicPr>
          <p:cNvPr id="8" name="Billede 2">
            <a:extLst>
              <a:ext uri="{FF2B5EF4-FFF2-40B4-BE49-F238E27FC236}">
                <a16:creationId xmlns:a16="http://schemas.microsoft.com/office/drawing/2014/main" id="{483C0613-CE75-4704-AD19-2814A0DC8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17" y="1597554"/>
            <a:ext cx="3604491" cy="2400592"/>
          </a:xfrm>
          <a:prstGeom prst="rect">
            <a:avLst/>
          </a:prstGeom>
        </p:spPr>
      </p:pic>
      <p:pic>
        <p:nvPicPr>
          <p:cNvPr id="9" name="Billede 3">
            <a:extLst>
              <a:ext uri="{FF2B5EF4-FFF2-40B4-BE49-F238E27FC236}">
                <a16:creationId xmlns:a16="http://schemas.microsoft.com/office/drawing/2014/main" id="{DE8258C8-AA8E-4948-BF24-1F5DBD446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17" y="4104050"/>
            <a:ext cx="3604493" cy="240059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386DB81-6E52-4FBF-AF99-6245EB4F1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03" y="6431733"/>
            <a:ext cx="997059" cy="2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9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3B46BB11-2F2D-4518-8BA9-E75C10C68A3B}"/>
              </a:ext>
            </a:extLst>
          </p:cNvPr>
          <p:cNvSpPr txBox="1">
            <a:spLocks/>
          </p:cNvSpPr>
          <p:nvPr/>
        </p:nvSpPr>
        <p:spPr>
          <a:xfrm>
            <a:off x="838200" y="353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Potentiale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386DB81-6E52-4FBF-AF99-6245EB4F1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03" y="6431733"/>
            <a:ext cx="997059" cy="28722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F6FFC37-B2EC-44A0-96B5-F9283873C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44"/>
          <a:stretch/>
        </p:blipFill>
        <p:spPr>
          <a:xfrm>
            <a:off x="6436803" y="1584413"/>
            <a:ext cx="4423794" cy="4633388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923610F-C288-4B42-93D6-87C8BC47C052}"/>
              </a:ext>
            </a:extLst>
          </p:cNvPr>
          <p:cNvSpPr txBox="1"/>
          <p:nvPr/>
        </p:nvSpPr>
        <p:spPr>
          <a:xfrm>
            <a:off x="869866" y="1523998"/>
            <a:ext cx="5566937" cy="489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1" indent="-285741">
              <a:lnSpc>
                <a:spcPct val="150000"/>
              </a:lnSpc>
              <a:buFontTx/>
              <a:buChar char="-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Modigere og mere visionære politiske visioner og beslutninger</a:t>
            </a:r>
          </a:p>
          <a:p>
            <a:pPr marL="285741" indent="-285741">
              <a:lnSpc>
                <a:spcPct val="150000"/>
              </a:lnSpc>
              <a:buFontTx/>
              <a:buChar char="-"/>
            </a:pPr>
            <a:endParaRPr lang="da-D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1" indent="-285741">
              <a:lnSpc>
                <a:spcPct val="150000"/>
              </a:lnSpc>
              <a:buFontTx/>
              <a:buChar char="-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Løsninger, der er drevet af borgernes behov, prioriteringer og medansvar</a:t>
            </a:r>
          </a:p>
          <a:p>
            <a:pPr marL="285741" indent="-285741">
              <a:lnSpc>
                <a:spcPct val="150000"/>
              </a:lnSpc>
              <a:buFontTx/>
              <a:buChar char="-"/>
            </a:pPr>
            <a:endParaRPr lang="da-D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1" indent="-285741">
              <a:lnSpc>
                <a:spcPct val="150000"/>
              </a:lnSpc>
              <a:buFontTx/>
              <a:buChar char="-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Reel repræsentation og dyb rådslagning - bygger bro mellem holdninger og modsætninger</a:t>
            </a:r>
          </a:p>
          <a:p>
            <a:pPr marL="285741" indent="-285741">
              <a:lnSpc>
                <a:spcPct val="150000"/>
              </a:lnSpc>
              <a:buFontTx/>
              <a:buChar char="-"/>
            </a:pPr>
            <a:endParaRPr lang="da-D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1" indent="-285741">
              <a:lnSpc>
                <a:spcPct val="150000"/>
              </a:lnSpc>
              <a:buFontTx/>
              <a:buChar char="-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Ekspertbaseret viden og brug af interessenter, der giver kvalificerede og afbalancerede anbefalinger</a:t>
            </a:r>
          </a:p>
          <a:p>
            <a:pPr marL="285741" indent="-285741">
              <a:lnSpc>
                <a:spcPct val="150000"/>
              </a:lnSpc>
              <a:buFontTx/>
              <a:buChar char="-"/>
            </a:pPr>
            <a:endParaRPr lang="da-D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1" indent="-285741">
              <a:lnSpc>
                <a:spcPct val="150000"/>
              </a:lnSpc>
              <a:buFontTx/>
              <a:buChar char="-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Styrker borgernes demokratiske selvtillid og deltagelse i implementeringen</a:t>
            </a:r>
          </a:p>
        </p:txBody>
      </p:sp>
    </p:spTree>
    <p:extLst>
      <p:ext uri="{BB962C8B-B14F-4D97-AF65-F5344CB8AC3E}">
        <p14:creationId xmlns:p14="http://schemas.microsoft.com/office/powerpoint/2010/main" val="56456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72DBE54-C405-5A42-9E49-C32C7FDCB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409781" y="4182745"/>
            <a:ext cx="2443277" cy="95942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FD13BF4-A546-DC4F-8CE7-0BE4BDB11EDB}"/>
              </a:ext>
            </a:extLst>
          </p:cNvPr>
          <p:cNvSpPr txBox="1"/>
          <p:nvPr/>
        </p:nvSpPr>
        <p:spPr>
          <a:xfrm>
            <a:off x="1661841" y="1512408"/>
            <a:ext cx="857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Graphik Bold" panose="020B0503030202060203" pitchFamily="34" charset="77"/>
              </a:rPr>
              <a:t>Alle borgere  </a:t>
            </a:r>
            <a:r>
              <a:rPr lang="da-DK" sz="2000" dirty="0">
                <a:latin typeface="Graphik Regular" panose="020B0503030202060203" pitchFamily="34" charset="77"/>
              </a:rPr>
              <a:t>(fra 16 år) er inviteret via e-Boks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75A7A90-C9B4-5949-8AE1-CCC286BFB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" t="22618" r="-688" b="59047"/>
          <a:stretch/>
        </p:blipFill>
        <p:spPr>
          <a:xfrm>
            <a:off x="3541405" y="5896132"/>
            <a:ext cx="4949308" cy="64620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F03ECDA-F705-114C-9496-68915F0A2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728458" y="4151214"/>
            <a:ext cx="2550338" cy="1001470"/>
          </a:xfrm>
          <a:prstGeom prst="rect">
            <a:avLst/>
          </a:prstGeom>
        </p:spPr>
      </p:pic>
      <p:sp>
        <p:nvSpPr>
          <p:cNvPr id="8" name="Højre klammeparentes 7">
            <a:extLst>
              <a:ext uri="{FF2B5EF4-FFF2-40B4-BE49-F238E27FC236}">
                <a16:creationId xmlns:a16="http://schemas.microsoft.com/office/drawing/2014/main" id="{BC89EC8B-6A67-2F47-8F69-379123CDF878}"/>
              </a:ext>
            </a:extLst>
          </p:cNvPr>
          <p:cNvSpPr/>
          <p:nvPr/>
        </p:nvSpPr>
        <p:spPr>
          <a:xfrm rot="5400000">
            <a:off x="5933949" y="1718083"/>
            <a:ext cx="102250" cy="7107734"/>
          </a:xfrm>
          <a:prstGeom prst="rightBrace">
            <a:avLst>
              <a:gd name="adj1" fmla="val 35311"/>
              <a:gd name="adj2" fmla="val 50000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0F1939C-E999-274E-B8A8-E5689CB24B39}"/>
              </a:ext>
            </a:extLst>
          </p:cNvPr>
          <p:cNvSpPr txBox="1"/>
          <p:nvPr/>
        </p:nvSpPr>
        <p:spPr>
          <a:xfrm>
            <a:off x="3631419" y="5418817"/>
            <a:ext cx="8519877" cy="49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b="1" dirty="0">
                <a:latin typeface="Graphik Bold" panose="020B0503030202060203" pitchFamily="34" charset="77"/>
              </a:rPr>
              <a:t>36  </a:t>
            </a:r>
            <a:r>
              <a:rPr lang="da-DK" sz="2000" b="1" dirty="0">
                <a:latin typeface="Graphik Regular" panose="020B0503030202060203" pitchFamily="34" charset="77"/>
              </a:rPr>
              <a:t>r</a:t>
            </a:r>
            <a:r>
              <a:rPr lang="da-DK" sz="2000" dirty="0">
                <a:latin typeface="Graphik Regular" panose="020B0503030202060203" pitchFamily="34" charset="77"/>
              </a:rPr>
              <a:t>epræsentativt udvalgte borgere</a:t>
            </a:r>
            <a:endParaRPr lang="da-DK" dirty="0">
              <a:latin typeface="Graphik Regular" panose="020B0503030202060203" pitchFamily="34" charset="77"/>
            </a:endParaRPr>
          </a:p>
        </p:txBody>
      </p:sp>
      <p:sp>
        <p:nvSpPr>
          <p:cNvPr id="11" name="Højre klammeparentes 10">
            <a:extLst>
              <a:ext uri="{FF2B5EF4-FFF2-40B4-BE49-F238E27FC236}">
                <a16:creationId xmlns:a16="http://schemas.microsoft.com/office/drawing/2014/main" id="{A35BE22E-D914-0949-83D9-BC6507FE2D55}"/>
              </a:ext>
            </a:extLst>
          </p:cNvPr>
          <p:cNvSpPr/>
          <p:nvPr/>
        </p:nvSpPr>
        <p:spPr>
          <a:xfrm rot="5400000">
            <a:off x="5878731" y="-1580765"/>
            <a:ext cx="145613" cy="10232897"/>
          </a:xfrm>
          <a:prstGeom prst="rightBrace">
            <a:avLst>
              <a:gd name="adj1" fmla="val 11319"/>
              <a:gd name="adj2" fmla="val 50000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269FFC16-8069-CB4B-962B-9D4F66CAC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35090" y="3045283"/>
            <a:ext cx="888058" cy="348724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0F2B565-7577-DB45-9099-15EF8A210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35090" y="2701816"/>
            <a:ext cx="888058" cy="348724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EA5E437C-D595-9F4E-A9FE-6292B22A1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35090" y="2362258"/>
            <a:ext cx="888058" cy="348724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CB55727D-FF15-FA40-ABEE-5591E9B01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35090" y="2001680"/>
            <a:ext cx="888058" cy="348724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28B67F9F-BD2D-714E-AFAE-78EDA6820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690617" y="3047481"/>
            <a:ext cx="888058" cy="348724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A8753F05-6E1A-164A-B219-D1C3D06C2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690617" y="2704014"/>
            <a:ext cx="888058" cy="348724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8DD67CCF-EE78-5A44-9B07-B225BC5E8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690617" y="2364456"/>
            <a:ext cx="888058" cy="348724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64BAAD05-F936-C745-A161-8211F37B8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690617" y="2003878"/>
            <a:ext cx="888058" cy="348724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DD3E00F8-FB18-014F-B393-2114FFBAC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38482" y="3047481"/>
            <a:ext cx="888058" cy="348724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B87462F3-6791-3842-8F68-3E5380EFE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38482" y="2704014"/>
            <a:ext cx="888058" cy="348724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AA3D89CF-3F0F-0340-8FFC-449C7EC24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38482" y="2364456"/>
            <a:ext cx="888058" cy="348724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43B417E0-A9B1-6241-A728-7FA80E32D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38482" y="2003878"/>
            <a:ext cx="888058" cy="348724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675016DD-B48C-2744-98DA-5785043A1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86346" y="3047655"/>
            <a:ext cx="888058" cy="348724"/>
          </a:xfrm>
          <a:prstGeom prst="rect">
            <a:avLst/>
          </a:prstGeom>
        </p:spPr>
      </p:pic>
      <p:pic>
        <p:nvPicPr>
          <p:cNvPr id="33" name="Billede 32">
            <a:extLst>
              <a:ext uri="{FF2B5EF4-FFF2-40B4-BE49-F238E27FC236}">
                <a16:creationId xmlns:a16="http://schemas.microsoft.com/office/drawing/2014/main" id="{FCCEB193-956F-714F-9E81-8DC172176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86346" y="2704188"/>
            <a:ext cx="888058" cy="348724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45398692-4724-5540-B2A1-BDDD41ECE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86346" y="2364630"/>
            <a:ext cx="888058" cy="348724"/>
          </a:xfrm>
          <a:prstGeom prst="rect">
            <a:avLst/>
          </a:prstGeom>
        </p:spPr>
      </p:pic>
      <p:pic>
        <p:nvPicPr>
          <p:cNvPr id="35" name="Billede 34">
            <a:extLst>
              <a:ext uri="{FF2B5EF4-FFF2-40B4-BE49-F238E27FC236}">
                <a16:creationId xmlns:a16="http://schemas.microsoft.com/office/drawing/2014/main" id="{33A68058-F3EA-7C4B-879B-07FC1CC5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86346" y="2004052"/>
            <a:ext cx="888058" cy="348724"/>
          </a:xfrm>
          <a:prstGeom prst="rect">
            <a:avLst/>
          </a:prstGeom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97EDADC0-95C3-E14C-985A-956210145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34211" y="3047655"/>
            <a:ext cx="888058" cy="348724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B98999E9-F131-694E-8AC6-FD697EF51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34211" y="2704188"/>
            <a:ext cx="888058" cy="348724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AECE4AFD-BF33-B24E-8CBD-640B801CC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34211" y="2364630"/>
            <a:ext cx="888058" cy="348724"/>
          </a:xfrm>
          <a:prstGeom prst="rect">
            <a:avLst/>
          </a:prstGeom>
        </p:spPr>
      </p:pic>
      <p:pic>
        <p:nvPicPr>
          <p:cNvPr id="40" name="Billede 39">
            <a:extLst>
              <a:ext uri="{FF2B5EF4-FFF2-40B4-BE49-F238E27FC236}">
                <a16:creationId xmlns:a16="http://schemas.microsoft.com/office/drawing/2014/main" id="{3B56D790-134C-3C4F-B090-3C215926A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34211" y="2004052"/>
            <a:ext cx="888058" cy="348724"/>
          </a:xfrm>
          <a:prstGeom prst="rect">
            <a:avLst/>
          </a:prstGeom>
        </p:spPr>
      </p:pic>
      <p:pic>
        <p:nvPicPr>
          <p:cNvPr id="42" name="Billede 41">
            <a:extLst>
              <a:ext uri="{FF2B5EF4-FFF2-40B4-BE49-F238E27FC236}">
                <a16:creationId xmlns:a16="http://schemas.microsoft.com/office/drawing/2014/main" id="{39A863E8-EC96-6344-93F9-CE7CDAC9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89738" y="3049853"/>
            <a:ext cx="888058" cy="348724"/>
          </a:xfrm>
          <a:prstGeom prst="rect">
            <a:avLst/>
          </a:prstGeom>
        </p:spPr>
      </p:pic>
      <p:pic>
        <p:nvPicPr>
          <p:cNvPr id="43" name="Billede 42">
            <a:extLst>
              <a:ext uri="{FF2B5EF4-FFF2-40B4-BE49-F238E27FC236}">
                <a16:creationId xmlns:a16="http://schemas.microsoft.com/office/drawing/2014/main" id="{8FB22E74-4EA6-CD45-97F8-4362091E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89738" y="2706386"/>
            <a:ext cx="888058" cy="348724"/>
          </a:xfrm>
          <a:prstGeom prst="rect">
            <a:avLst/>
          </a:prstGeom>
        </p:spPr>
      </p:pic>
      <p:pic>
        <p:nvPicPr>
          <p:cNvPr id="44" name="Billede 43">
            <a:extLst>
              <a:ext uri="{FF2B5EF4-FFF2-40B4-BE49-F238E27FC236}">
                <a16:creationId xmlns:a16="http://schemas.microsoft.com/office/drawing/2014/main" id="{C825F187-4F56-BC4B-896E-E62541AC5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89738" y="2366828"/>
            <a:ext cx="888058" cy="348724"/>
          </a:xfrm>
          <a:prstGeom prst="rect">
            <a:avLst/>
          </a:prstGeom>
        </p:spPr>
      </p:pic>
      <p:pic>
        <p:nvPicPr>
          <p:cNvPr id="45" name="Billede 44">
            <a:extLst>
              <a:ext uri="{FF2B5EF4-FFF2-40B4-BE49-F238E27FC236}">
                <a16:creationId xmlns:a16="http://schemas.microsoft.com/office/drawing/2014/main" id="{03F98264-D517-F74D-8010-3F3179973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89738" y="2006250"/>
            <a:ext cx="888058" cy="348724"/>
          </a:xfrm>
          <a:prstGeom prst="rect">
            <a:avLst/>
          </a:prstGeom>
        </p:spPr>
      </p:pic>
      <p:pic>
        <p:nvPicPr>
          <p:cNvPr id="47" name="Billede 46">
            <a:extLst>
              <a:ext uri="{FF2B5EF4-FFF2-40B4-BE49-F238E27FC236}">
                <a16:creationId xmlns:a16="http://schemas.microsoft.com/office/drawing/2014/main" id="{E74982AC-0122-AF4D-8C05-7DF906B1B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37603" y="3049853"/>
            <a:ext cx="888058" cy="348724"/>
          </a:xfrm>
          <a:prstGeom prst="rect">
            <a:avLst/>
          </a:prstGeom>
        </p:spPr>
      </p:pic>
      <p:pic>
        <p:nvPicPr>
          <p:cNvPr id="48" name="Billede 47">
            <a:extLst>
              <a:ext uri="{FF2B5EF4-FFF2-40B4-BE49-F238E27FC236}">
                <a16:creationId xmlns:a16="http://schemas.microsoft.com/office/drawing/2014/main" id="{2BADA20D-E391-E749-AFC1-B7DB008DF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37603" y="2706386"/>
            <a:ext cx="888058" cy="348724"/>
          </a:xfrm>
          <a:prstGeom prst="rect">
            <a:avLst/>
          </a:prstGeom>
        </p:spPr>
      </p:pic>
      <p:pic>
        <p:nvPicPr>
          <p:cNvPr id="49" name="Billede 48">
            <a:extLst>
              <a:ext uri="{FF2B5EF4-FFF2-40B4-BE49-F238E27FC236}">
                <a16:creationId xmlns:a16="http://schemas.microsoft.com/office/drawing/2014/main" id="{BD533836-C7B7-F148-9404-128684983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37603" y="2366828"/>
            <a:ext cx="888058" cy="348724"/>
          </a:xfrm>
          <a:prstGeom prst="rect">
            <a:avLst/>
          </a:prstGeom>
        </p:spPr>
      </p:pic>
      <p:pic>
        <p:nvPicPr>
          <p:cNvPr id="50" name="Billede 49">
            <a:extLst>
              <a:ext uri="{FF2B5EF4-FFF2-40B4-BE49-F238E27FC236}">
                <a16:creationId xmlns:a16="http://schemas.microsoft.com/office/drawing/2014/main" id="{B4748279-B5D8-8D45-B3DB-1BF5A746B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37603" y="2006250"/>
            <a:ext cx="888058" cy="348724"/>
          </a:xfrm>
          <a:prstGeom prst="rect">
            <a:avLst/>
          </a:prstGeom>
        </p:spPr>
      </p:pic>
      <p:pic>
        <p:nvPicPr>
          <p:cNvPr id="52" name="Billede 51">
            <a:extLst>
              <a:ext uri="{FF2B5EF4-FFF2-40B4-BE49-F238E27FC236}">
                <a16:creationId xmlns:a16="http://schemas.microsoft.com/office/drawing/2014/main" id="{8EBB947C-8131-7143-A59E-E07B8084C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93129" y="3052771"/>
            <a:ext cx="888058" cy="348724"/>
          </a:xfrm>
          <a:prstGeom prst="rect">
            <a:avLst/>
          </a:prstGeom>
        </p:spPr>
      </p:pic>
      <p:pic>
        <p:nvPicPr>
          <p:cNvPr id="53" name="Billede 52">
            <a:extLst>
              <a:ext uri="{FF2B5EF4-FFF2-40B4-BE49-F238E27FC236}">
                <a16:creationId xmlns:a16="http://schemas.microsoft.com/office/drawing/2014/main" id="{8F3E15B2-87F8-B841-A541-34B3B1BD9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93129" y="2709304"/>
            <a:ext cx="888058" cy="348724"/>
          </a:xfrm>
          <a:prstGeom prst="rect">
            <a:avLst/>
          </a:prstGeom>
        </p:spPr>
      </p:pic>
      <p:pic>
        <p:nvPicPr>
          <p:cNvPr id="54" name="Billede 53">
            <a:extLst>
              <a:ext uri="{FF2B5EF4-FFF2-40B4-BE49-F238E27FC236}">
                <a16:creationId xmlns:a16="http://schemas.microsoft.com/office/drawing/2014/main" id="{D60A1E13-C32A-7744-8F06-DDA003D84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93129" y="2369746"/>
            <a:ext cx="888058" cy="348724"/>
          </a:xfrm>
          <a:prstGeom prst="rect">
            <a:avLst/>
          </a:prstGeom>
        </p:spPr>
      </p:pic>
      <p:pic>
        <p:nvPicPr>
          <p:cNvPr id="55" name="Billede 54">
            <a:extLst>
              <a:ext uri="{FF2B5EF4-FFF2-40B4-BE49-F238E27FC236}">
                <a16:creationId xmlns:a16="http://schemas.microsoft.com/office/drawing/2014/main" id="{4171ACF9-2CC0-2449-8CB8-652532E52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93129" y="2009168"/>
            <a:ext cx="888058" cy="348724"/>
          </a:xfrm>
          <a:prstGeom prst="rect">
            <a:avLst/>
          </a:prstGeom>
        </p:spPr>
      </p:pic>
      <p:pic>
        <p:nvPicPr>
          <p:cNvPr id="57" name="Billede 56">
            <a:extLst>
              <a:ext uri="{FF2B5EF4-FFF2-40B4-BE49-F238E27FC236}">
                <a16:creationId xmlns:a16="http://schemas.microsoft.com/office/drawing/2014/main" id="{B7C07B1A-4DDC-9945-AEBE-05B332FAD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40994" y="3052771"/>
            <a:ext cx="888058" cy="348724"/>
          </a:xfrm>
          <a:prstGeom prst="rect">
            <a:avLst/>
          </a:prstGeom>
        </p:spPr>
      </p:pic>
      <p:pic>
        <p:nvPicPr>
          <p:cNvPr id="58" name="Billede 57">
            <a:extLst>
              <a:ext uri="{FF2B5EF4-FFF2-40B4-BE49-F238E27FC236}">
                <a16:creationId xmlns:a16="http://schemas.microsoft.com/office/drawing/2014/main" id="{F55C33AB-640B-4543-9AB0-9E5333376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40994" y="2709304"/>
            <a:ext cx="888058" cy="348724"/>
          </a:xfrm>
          <a:prstGeom prst="rect">
            <a:avLst/>
          </a:prstGeom>
        </p:spPr>
      </p:pic>
      <p:pic>
        <p:nvPicPr>
          <p:cNvPr id="59" name="Billede 58">
            <a:extLst>
              <a:ext uri="{FF2B5EF4-FFF2-40B4-BE49-F238E27FC236}">
                <a16:creationId xmlns:a16="http://schemas.microsoft.com/office/drawing/2014/main" id="{8FE8DF86-1B36-2743-8B5A-23D99A1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40994" y="2369746"/>
            <a:ext cx="888058" cy="348724"/>
          </a:xfrm>
          <a:prstGeom prst="rect">
            <a:avLst/>
          </a:prstGeom>
        </p:spPr>
      </p:pic>
      <p:pic>
        <p:nvPicPr>
          <p:cNvPr id="60" name="Billede 59">
            <a:extLst>
              <a:ext uri="{FF2B5EF4-FFF2-40B4-BE49-F238E27FC236}">
                <a16:creationId xmlns:a16="http://schemas.microsoft.com/office/drawing/2014/main" id="{3E87433B-B59B-824C-A3B7-35C534BCD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40994" y="2009168"/>
            <a:ext cx="888058" cy="348724"/>
          </a:xfrm>
          <a:prstGeom prst="rect">
            <a:avLst/>
          </a:prstGeom>
        </p:spPr>
      </p:pic>
      <p:sp>
        <p:nvSpPr>
          <p:cNvPr id="62" name="Tekstfelt 61">
            <a:extLst>
              <a:ext uri="{FF2B5EF4-FFF2-40B4-BE49-F238E27FC236}">
                <a16:creationId xmlns:a16="http://schemas.microsoft.com/office/drawing/2014/main" id="{61B1E97B-C20D-A746-825D-E26E37FE37D7}"/>
              </a:ext>
            </a:extLst>
          </p:cNvPr>
          <p:cNvSpPr txBox="1"/>
          <p:nvPr/>
        </p:nvSpPr>
        <p:spPr>
          <a:xfrm>
            <a:off x="5049846" y="3614155"/>
            <a:ext cx="2899262" cy="49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b="1" dirty="0">
                <a:latin typeface="Graphik Bold" panose="020B0503030202060203" pitchFamily="34" charset="77"/>
              </a:rPr>
              <a:t>815 </a:t>
            </a:r>
            <a:r>
              <a:rPr lang="da-DK" sz="2000" dirty="0">
                <a:latin typeface="Graphik Regular" panose="020B0503030202060203" pitchFamily="34" charset="77"/>
              </a:rPr>
              <a:t>tilmeldte borgere</a:t>
            </a:r>
            <a:endParaRPr lang="da-DK" sz="1600" dirty="0">
              <a:latin typeface="Graphik Light" panose="020B0403030202060203" pitchFamily="34" charset="77"/>
            </a:endParaRPr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1B3939FC-262A-C74C-8BE7-D948294B6F78}"/>
              </a:ext>
            </a:extLst>
          </p:cNvPr>
          <p:cNvSpPr txBox="1">
            <a:spLocks/>
          </p:cNvSpPr>
          <p:nvPr/>
        </p:nvSpPr>
        <p:spPr>
          <a:xfrm>
            <a:off x="940424" y="315666"/>
            <a:ext cx="8543925" cy="1366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3600" b="1" dirty="0">
                <a:latin typeface="Graphik Bold" panose="020B0503030202060203" pitchFamily="34" charset="77"/>
              </a:rPr>
              <a:t>Borgerlodtrækning</a:t>
            </a:r>
            <a:r>
              <a:rPr lang="da-DK" sz="3600" b="1" dirty="0">
                <a:latin typeface="Graphik Light" panose="020B0403030202060203" pitchFamily="34" charset="77"/>
              </a:rPr>
              <a:t> case</a:t>
            </a:r>
            <a:r>
              <a:rPr lang="da-DK" sz="3600" dirty="0">
                <a:latin typeface="Graphik Light" panose="020B0403030202060203" pitchFamily="34" charset="77"/>
              </a:rPr>
              <a:t>: Rudersdal </a:t>
            </a:r>
            <a:br>
              <a:rPr lang="da-DK" sz="3600" dirty="0">
                <a:latin typeface="Graphik Light" panose="020B0403030202060203" pitchFamily="34" charset="77"/>
              </a:rPr>
            </a:br>
            <a:endParaRPr lang="da-DK" sz="3600" dirty="0">
              <a:solidFill>
                <a:schemeClr val="tx1">
                  <a:lumMod val="50000"/>
                  <a:lumOff val="50000"/>
                </a:schemeClr>
              </a:solidFill>
              <a:latin typeface="Graphik Light" panose="020B0403030202060203" pitchFamily="34" charset="77"/>
            </a:endParaRPr>
          </a:p>
        </p:txBody>
      </p:sp>
      <p:pic>
        <p:nvPicPr>
          <p:cNvPr id="65" name="Billede 64">
            <a:extLst>
              <a:ext uri="{FF2B5EF4-FFF2-40B4-BE49-F238E27FC236}">
                <a16:creationId xmlns:a16="http://schemas.microsoft.com/office/drawing/2014/main" id="{9943F8FC-74AA-5E40-A2E9-62D0D8A97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23159" y="3047544"/>
            <a:ext cx="888058" cy="348724"/>
          </a:xfrm>
          <a:prstGeom prst="rect">
            <a:avLst/>
          </a:prstGeom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84DAB013-75CC-7341-B08B-19944EA84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23159" y="2704077"/>
            <a:ext cx="888058" cy="348724"/>
          </a:xfrm>
          <a:prstGeom prst="rect">
            <a:avLst/>
          </a:prstGeom>
        </p:spPr>
      </p:pic>
      <p:pic>
        <p:nvPicPr>
          <p:cNvPr id="67" name="Billede 66">
            <a:extLst>
              <a:ext uri="{FF2B5EF4-FFF2-40B4-BE49-F238E27FC236}">
                <a16:creationId xmlns:a16="http://schemas.microsoft.com/office/drawing/2014/main" id="{21A8ADD9-043C-A440-8DB3-E64724EDF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23159" y="2364519"/>
            <a:ext cx="888058" cy="348724"/>
          </a:xfrm>
          <a:prstGeom prst="rect">
            <a:avLst/>
          </a:prstGeom>
        </p:spPr>
      </p:pic>
      <p:pic>
        <p:nvPicPr>
          <p:cNvPr id="68" name="Billede 67">
            <a:extLst>
              <a:ext uri="{FF2B5EF4-FFF2-40B4-BE49-F238E27FC236}">
                <a16:creationId xmlns:a16="http://schemas.microsoft.com/office/drawing/2014/main" id="{23A4785A-2AB2-9845-9E42-7E0FCD652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2523159" y="2003941"/>
            <a:ext cx="888058" cy="348724"/>
          </a:xfrm>
          <a:prstGeom prst="rect">
            <a:avLst/>
          </a:prstGeom>
        </p:spPr>
      </p:pic>
      <p:pic>
        <p:nvPicPr>
          <p:cNvPr id="69" name="Billede 68">
            <a:extLst>
              <a:ext uri="{FF2B5EF4-FFF2-40B4-BE49-F238E27FC236}">
                <a16:creationId xmlns:a16="http://schemas.microsoft.com/office/drawing/2014/main" id="{C96D7F17-CEA4-894F-9C4B-3D9B53EF0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71024" y="3047544"/>
            <a:ext cx="888058" cy="348724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12006A28-B811-8E4A-ACBF-D5BDACE5A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71024" y="2704077"/>
            <a:ext cx="888058" cy="348724"/>
          </a:xfrm>
          <a:prstGeom prst="rect">
            <a:avLst/>
          </a:prstGeom>
        </p:spPr>
      </p:pic>
      <p:pic>
        <p:nvPicPr>
          <p:cNvPr id="71" name="Billede 70">
            <a:extLst>
              <a:ext uri="{FF2B5EF4-FFF2-40B4-BE49-F238E27FC236}">
                <a16:creationId xmlns:a16="http://schemas.microsoft.com/office/drawing/2014/main" id="{0D1D20CA-2813-644C-B298-E1703EF1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71024" y="2364519"/>
            <a:ext cx="888058" cy="348724"/>
          </a:xfrm>
          <a:prstGeom prst="rect">
            <a:avLst/>
          </a:prstGeom>
        </p:spPr>
      </p:pic>
      <p:pic>
        <p:nvPicPr>
          <p:cNvPr id="72" name="Billede 71">
            <a:extLst>
              <a:ext uri="{FF2B5EF4-FFF2-40B4-BE49-F238E27FC236}">
                <a16:creationId xmlns:a16="http://schemas.microsoft.com/office/drawing/2014/main" id="{2E93411B-378D-8845-B95A-618040E40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3371024" y="2003941"/>
            <a:ext cx="888058" cy="348724"/>
          </a:xfrm>
          <a:prstGeom prst="rect">
            <a:avLst/>
          </a:prstGeom>
        </p:spPr>
      </p:pic>
      <p:pic>
        <p:nvPicPr>
          <p:cNvPr id="73" name="Billede 72">
            <a:extLst>
              <a:ext uri="{FF2B5EF4-FFF2-40B4-BE49-F238E27FC236}">
                <a16:creationId xmlns:a16="http://schemas.microsoft.com/office/drawing/2014/main" id="{60282D46-F835-9B47-A6FC-70CC15E1D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26551" y="3049742"/>
            <a:ext cx="888058" cy="348724"/>
          </a:xfrm>
          <a:prstGeom prst="rect">
            <a:avLst/>
          </a:prstGeom>
        </p:spPr>
      </p:pic>
      <p:pic>
        <p:nvPicPr>
          <p:cNvPr id="74" name="Billede 73">
            <a:extLst>
              <a:ext uri="{FF2B5EF4-FFF2-40B4-BE49-F238E27FC236}">
                <a16:creationId xmlns:a16="http://schemas.microsoft.com/office/drawing/2014/main" id="{1D179CA4-0EE2-6A4F-8B79-85FF31FD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26551" y="2706275"/>
            <a:ext cx="888058" cy="348724"/>
          </a:xfrm>
          <a:prstGeom prst="rect">
            <a:avLst/>
          </a:prstGeom>
        </p:spPr>
      </p:pic>
      <p:pic>
        <p:nvPicPr>
          <p:cNvPr id="75" name="Billede 74">
            <a:extLst>
              <a:ext uri="{FF2B5EF4-FFF2-40B4-BE49-F238E27FC236}">
                <a16:creationId xmlns:a16="http://schemas.microsoft.com/office/drawing/2014/main" id="{2220D6EF-8D1D-EF45-8766-CAC9BA128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26551" y="2366717"/>
            <a:ext cx="888058" cy="348724"/>
          </a:xfrm>
          <a:prstGeom prst="rect">
            <a:avLst/>
          </a:prstGeom>
        </p:spPr>
      </p:pic>
      <p:pic>
        <p:nvPicPr>
          <p:cNvPr id="76" name="Billede 75">
            <a:extLst>
              <a:ext uri="{FF2B5EF4-FFF2-40B4-BE49-F238E27FC236}">
                <a16:creationId xmlns:a16="http://schemas.microsoft.com/office/drawing/2014/main" id="{AA0BF09B-5C34-3549-A32F-627C25883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4226551" y="2006139"/>
            <a:ext cx="888058" cy="348724"/>
          </a:xfrm>
          <a:prstGeom prst="rect">
            <a:avLst/>
          </a:prstGeom>
        </p:spPr>
      </p:pic>
      <p:pic>
        <p:nvPicPr>
          <p:cNvPr id="77" name="Billede 76">
            <a:extLst>
              <a:ext uri="{FF2B5EF4-FFF2-40B4-BE49-F238E27FC236}">
                <a16:creationId xmlns:a16="http://schemas.microsoft.com/office/drawing/2014/main" id="{C177DD65-B40C-7240-8B77-D6253523B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74416" y="3049742"/>
            <a:ext cx="888058" cy="348724"/>
          </a:xfrm>
          <a:prstGeom prst="rect">
            <a:avLst/>
          </a:prstGeom>
        </p:spPr>
      </p:pic>
      <p:pic>
        <p:nvPicPr>
          <p:cNvPr id="78" name="Billede 77">
            <a:extLst>
              <a:ext uri="{FF2B5EF4-FFF2-40B4-BE49-F238E27FC236}">
                <a16:creationId xmlns:a16="http://schemas.microsoft.com/office/drawing/2014/main" id="{DF1632C2-A2B1-4542-AA1C-F6E161662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74416" y="2706275"/>
            <a:ext cx="888058" cy="348724"/>
          </a:xfrm>
          <a:prstGeom prst="rect">
            <a:avLst/>
          </a:prstGeom>
        </p:spPr>
      </p:pic>
      <p:pic>
        <p:nvPicPr>
          <p:cNvPr id="79" name="Billede 78">
            <a:extLst>
              <a:ext uri="{FF2B5EF4-FFF2-40B4-BE49-F238E27FC236}">
                <a16:creationId xmlns:a16="http://schemas.microsoft.com/office/drawing/2014/main" id="{FFDBDF2C-F3E8-C440-AEB6-264A5734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74416" y="2366717"/>
            <a:ext cx="888058" cy="348724"/>
          </a:xfrm>
          <a:prstGeom prst="rect">
            <a:avLst/>
          </a:prstGeom>
        </p:spPr>
      </p:pic>
      <p:pic>
        <p:nvPicPr>
          <p:cNvPr id="80" name="Billede 79">
            <a:extLst>
              <a:ext uri="{FF2B5EF4-FFF2-40B4-BE49-F238E27FC236}">
                <a16:creationId xmlns:a16="http://schemas.microsoft.com/office/drawing/2014/main" id="{D6C0C42D-2825-F243-95AA-2FB6C4DD0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074416" y="2006139"/>
            <a:ext cx="888058" cy="348724"/>
          </a:xfrm>
          <a:prstGeom prst="rect">
            <a:avLst/>
          </a:prstGeom>
        </p:spPr>
      </p:pic>
      <p:pic>
        <p:nvPicPr>
          <p:cNvPr id="81" name="Billede 80">
            <a:extLst>
              <a:ext uri="{FF2B5EF4-FFF2-40B4-BE49-F238E27FC236}">
                <a16:creationId xmlns:a16="http://schemas.microsoft.com/office/drawing/2014/main" id="{4D51B814-7D8D-2A4D-92D0-2B5A5C251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22280" y="3049916"/>
            <a:ext cx="888058" cy="348724"/>
          </a:xfrm>
          <a:prstGeom prst="rect">
            <a:avLst/>
          </a:prstGeom>
        </p:spPr>
      </p:pic>
      <p:pic>
        <p:nvPicPr>
          <p:cNvPr id="82" name="Billede 81">
            <a:extLst>
              <a:ext uri="{FF2B5EF4-FFF2-40B4-BE49-F238E27FC236}">
                <a16:creationId xmlns:a16="http://schemas.microsoft.com/office/drawing/2014/main" id="{1D873E68-5F98-C44F-931C-40D98F276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22280" y="2706449"/>
            <a:ext cx="888058" cy="348724"/>
          </a:xfrm>
          <a:prstGeom prst="rect">
            <a:avLst/>
          </a:prstGeom>
        </p:spPr>
      </p:pic>
      <p:pic>
        <p:nvPicPr>
          <p:cNvPr id="83" name="Billede 82">
            <a:extLst>
              <a:ext uri="{FF2B5EF4-FFF2-40B4-BE49-F238E27FC236}">
                <a16:creationId xmlns:a16="http://schemas.microsoft.com/office/drawing/2014/main" id="{E5DEA43F-1146-6740-BE56-FF85F6FAF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22280" y="2366891"/>
            <a:ext cx="888058" cy="348724"/>
          </a:xfrm>
          <a:prstGeom prst="rect">
            <a:avLst/>
          </a:prstGeom>
        </p:spPr>
      </p:pic>
      <p:pic>
        <p:nvPicPr>
          <p:cNvPr id="84" name="Billede 83">
            <a:extLst>
              <a:ext uri="{FF2B5EF4-FFF2-40B4-BE49-F238E27FC236}">
                <a16:creationId xmlns:a16="http://schemas.microsoft.com/office/drawing/2014/main" id="{70F6AE0D-0AE9-F247-8ED3-D1EB6EDAD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5922280" y="2006313"/>
            <a:ext cx="888058" cy="348724"/>
          </a:xfrm>
          <a:prstGeom prst="rect">
            <a:avLst/>
          </a:prstGeom>
        </p:spPr>
      </p:pic>
      <p:pic>
        <p:nvPicPr>
          <p:cNvPr id="85" name="Billede 84">
            <a:extLst>
              <a:ext uri="{FF2B5EF4-FFF2-40B4-BE49-F238E27FC236}">
                <a16:creationId xmlns:a16="http://schemas.microsoft.com/office/drawing/2014/main" id="{AB1E35DF-42BD-2147-A5AD-B2322D462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70145" y="3049916"/>
            <a:ext cx="888058" cy="348724"/>
          </a:xfrm>
          <a:prstGeom prst="rect">
            <a:avLst/>
          </a:prstGeom>
        </p:spPr>
      </p:pic>
      <p:pic>
        <p:nvPicPr>
          <p:cNvPr id="86" name="Billede 85">
            <a:extLst>
              <a:ext uri="{FF2B5EF4-FFF2-40B4-BE49-F238E27FC236}">
                <a16:creationId xmlns:a16="http://schemas.microsoft.com/office/drawing/2014/main" id="{D2146EFD-95E5-0349-B14E-289313951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70145" y="2706449"/>
            <a:ext cx="888058" cy="348724"/>
          </a:xfrm>
          <a:prstGeom prst="rect">
            <a:avLst/>
          </a:prstGeom>
        </p:spPr>
      </p:pic>
      <p:pic>
        <p:nvPicPr>
          <p:cNvPr id="87" name="Billede 86">
            <a:extLst>
              <a:ext uri="{FF2B5EF4-FFF2-40B4-BE49-F238E27FC236}">
                <a16:creationId xmlns:a16="http://schemas.microsoft.com/office/drawing/2014/main" id="{52E1D237-5868-D249-9AEC-F1FBC9229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70145" y="2366891"/>
            <a:ext cx="888058" cy="348724"/>
          </a:xfrm>
          <a:prstGeom prst="rect">
            <a:avLst/>
          </a:prstGeom>
        </p:spPr>
      </p:pic>
      <p:pic>
        <p:nvPicPr>
          <p:cNvPr id="88" name="Billede 87">
            <a:extLst>
              <a:ext uri="{FF2B5EF4-FFF2-40B4-BE49-F238E27FC236}">
                <a16:creationId xmlns:a16="http://schemas.microsoft.com/office/drawing/2014/main" id="{90616323-2F0B-7A42-809D-FCBFDD33B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6770145" y="2006313"/>
            <a:ext cx="888058" cy="348724"/>
          </a:xfrm>
          <a:prstGeom prst="rect">
            <a:avLst/>
          </a:prstGeom>
        </p:spPr>
      </p:pic>
      <p:pic>
        <p:nvPicPr>
          <p:cNvPr id="89" name="Billede 88">
            <a:extLst>
              <a:ext uri="{FF2B5EF4-FFF2-40B4-BE49-F238E27FC236}">
                <a16:creationId xmlns:a16="http://schemas.microsoft.com/office/drawing/2014/main" id="{D0821063-9DF9-904E-8BC0-F7E0D58CC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25672" y="3052114"/>
            <a:ext cx="888058" cy="348724"/>
          </a:xfrm>
          <a:prstGeom prst="rect">
            <a:avLst/>
          </a:prstGeom>
        </p:spPr>
      </p:pic>
      <p:pic>
        <p:nvPicPr>
          <p:cNvPr id="90" name="Billede 89">
            <a:extLst>
              <a:ext uri="{FF2B5EF4-FFF2-40B4-BE49-F238E27FC236}">
                <a16:creationId xmlns:a16="http://schemas.microsoft.com/office/drawing/2014/main" id="{8D7F61D0-3057-754D-96F0-39FDD8960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25672" y="2708647"/>
            <a:ext cx="888058" cy="348724"/>
          </a:xfrm>
          <a:prstGeom prst="rect">
            <a:avLst/>
          </a:prstGeom>
        </p:spPr>
      </p:pic>
      <p:pic>
        <p:nvPicPr>
          <p:cNvPr id="91" name="Billede 90">
            <a:extLst>
              <a:ext uri="{FF2B5EF4-FFF2-40B4-BE49-F238E27FC236}">
                <a16:creationId xmlns:a16="http://schemas.microsoft.com/office/drawing/2014/main" id="{29D222A0-BB94-4244-BC81-1A6C76689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25672" y="2369089"/>
            <a:ext cx="888058" cy="348724"/>
          </a:xfrm>
          <a:prstGeom prst="rect">
            <a:avLst/>
          </a:prstGeom>
        </p:spPr>
      </p:pic>
      <p:pic>
        <p:nvPicPr>
          <p:cNvPr id="92" name="Billede 91">
            <a:extLst>
              <a:ext uri="{FF2B5EF4-FFF2-40B4-BE49-F238E27FC236}">
                <a16:creationId xmlns:a16="http://schemas.microsoft.com/office/drawing/2014/main" id="{E8BF81E6-AF4F-7042-BEC3-4EFA2158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625672" y="2008511"/>
            <a:ext cx="888058" cy="348724"/>
          </a:xfrm>
          <a:prstGeom prst="rect">
            <a:avLst/>
          </a:prstGeom>
        </p:spPr>
      </p:pic>
      <p:pic>
        <p:nvPicPr>
          <p:cNvPr id="93" name="Billede 92">
            <a:extLst>
              <a:ext uri="{FF2B5EF4-FFF2-40B4-BE49-F238E27FC236}">
                <a16:creationId xmlns:a16="http://schemas.microsoft.com/office/drawing/2014/main" id="{CAAE3EF7-DFD1-7143-AF5B-B33E68E25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473537" y="3052114"/>
            <a:ext cx="888058" cy="348724"/>
          </a:xfrm>
          <a:prstGeom prst="rect">
            <a:avLst/>
          </a:prstGeom>
        </p:spPr>
      </p:pic>
      <p:pic>
        <p:nvPicPr>
          <p:cNvPr id="94" name="Billede 93">
            <a:extLst>
              <a:ext uri="{FF2B5EF4-FFF2-40B4-BE49-F238E27FC236}">
                <a16:creationId xmlns:a16="http://schemas.microsoft.com/office/drawing/2014/main" id="{764F1AEA-157D-0D40-BB17-1ACCF4FC7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473537" y="2708647"/>
            <a:ext cx="888058" cy="348724"/>
          </a:xfrm>
          <a:prstGeom prst="rect">
            <a:avLst/>
          </a:prstGeom>
        </p:spPr>
      </p:pic>
      <p:pic>
        <p:nvPicPr>
          <p:cNvPr id="95" name="Billede 94">
            <a:extLst>
              <a:ext uri="{FF2B5EF4-FFF2-40B4-BE49-F238E27FC236}">
                <a16:creationId xmlns:a16="http://schemas.microsoft.com/office/drawing/2014/main" id="{5E253F7A-4CCE-3A4D-82F1-B97640484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473537" y="2369089"/>
            <a:ext cx="888058" cy="348724"/>
          </a:xfrm>
          <a:prstGeom prst="rect">
            <a:avLst/>
          </a:prstGeom>
        </p:spPr>
      </p:pic>
      <p:pic>
        <p:nvPicPr>
          <p:cNvPr id="96" name="Billede 95">
            <a:extLst>
              <a:ext uri="{FF2B5EF4-FFF2-40B4-BE49-F238E27FC236}">
                <a16:creationId xmlns:a16="http://schemas.microsoft.com/office/drawing/2014/main" id="{2DD72621-43B5-F742-A932-4EE1649A3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8473537" y="2008511"/>
            <a:ext cx="888058" cy="348724"/>
          </a:xfrm>
          <a:prstGeom prst="rect">
            <a:avLst/>
          </a:prstGeom>
        </p:spPr>
      </p:pic>
      <p:pic>
        <p:nvPicPr>
          <p:cNvPr id="97" name="Billede 96">
            <a:extLst>
              <a:ext uri="{FF2B5EF4-FFF2-40B4-BE49-F238E27FC236}">
                <a16:creationId xmlns:a16="http://schemas.microsoft.com/office/drawing/2014/main" id="{728FF961-5482-564B-80D6-BFF38968E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9329063" y="3055032"/>
            <a:ext cx="888058" cy="348724"/>
          </a:xfrm>
          <a:prstGeom prst="rect">
            <a:avLst/>
          </a:prstGeom>
        </p:spPr>
      </p:pic>
      <p:pic>
        <p:nvPicPr>
          <p:cNvPr id="98" name="Billede 97">
            <a:extLst>
              <a:ext uri="{FF2B5EF4-FFF2-40B4-BE49-F238E27FC236}">
                <a16:creationId xmlns:a16="http://schemas.microsoft.com/office/drawing/2014/main" id="{74A6C437-A91C-F94B-86BE-DDB476B36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9329063" y="2711565"/>
            <a:ext cx="888058" cy="348724"/>
          </a:xfrm>
          <a:prstGeom prst="rect">
            <a:avLst/>
          </a:prstGeom>
        </p:spPr>
      </p:pic>
      <p:pic>
        <p:nvPicPr>
          <p:cNvPr id="99" name="Billede 98">
            <a:extLst>
              <a:ext uri="{FF2B5EF4-FFF2-40B4-BE49-F238E27FC236}">
                <a16:creationId xmlns:a16="http://schemas.microsoft.com/office/drawing/2014/main" id="{A003F945-1B56-864C-A351-D6F08668C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9329063" y="2372007"/>
            <a:ext cx="888058" cy="348724"/>
          </a:xfrm>
          <a:prstGeom prst="rect">
            <a:avLst/>
          </a:prstGeom>
        </p:spPr>
      </p:pic>
      <p:pic>
        <p:nvPicPr>
          <p:cNvPr id="100" name="Billede 99">
            <a:extLst>
              <a:ext uri="{FF2B5EF4-FFF2-40B4-BE49-F238E27FC236}">
                <a16:creationId xmlns:a16="http://schemas.microsoft.com/office/drawing/2014/main" id="{4E67992E-9040-7C4C-AEC9-6861EC6B3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9329063" y="2011429"/>
            <a:ext cx="888058" cy="348724"/>
          </a:xfrm>
          <a:prstGeom prst="rect">
            <a:avLst/>
          </a:prstGeom>
        </p:spPr>
      </p:pic>
      <p:pic>
        <p:nvPicPr>
          <p:cNvPr id="101" name="Billede 100">
            <a:extLst>
              <a:ext uri="{FF2B5EF4-FFF2-40B4-BE49-F238E27FC236}">
                <a16:creationId xmlns:a16="http://schemas.microsoft.com/office/drawing/2014/main" id="{38C6D8D2-0A88-4A48-8D6C-F5876444C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0176928" y="3055032"/>
            <a:ext cx="888058" cy="348724"/>
          </a:xfrm>
          <a:prstGeom prst="rect">
            <a:avLst/>
          </a:prstGeom>
        </p:spPr>
      </p:pic>
      <p:pic>
        <p:nvPicPr>
          <p:cNvPr id="102" name="Billede 101">
            <a:extLst>
              <a:ext uri="{FF2B5EF4-FFF2-40B4-BE49-F238E27FC236}">
                <a16:creationId xmlns:a16="http://schemas.microsoft.com/office/drawing/2014/main" id="{EDC22D54-E1F1-EE42-9D26-6497DCEBF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0176928" y="2711565"/>
            <a:ext cx="888058" cy="348724"/>
          </a:xfrm>
          <a:prstGeom prst="rect">
            <a:avLst/>
          </a:prstGeom>
        </p:spPr>
      </p:pic>
      <p:pic>
        <p:nvPicPr>
          <p:cNvPr id="103" name="Billede 102">
            <a:extLst>
              <a:ext uri="{FF2B5EF4-FFF2-40B4-BE49-F238E27FC236}">
                <a16:creationId xmlns:a16="http://schemas.microsoft.com/office/drawing/2014/main" id="{70FCFAD8-EA4C-4745-9A73-2B199D955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0176928" y="2372007"/>
            <a:ext cx="888058" cy="348724"/>
          </a:xfrm>
          <a:prstGeom prst="rect">
            <a:avLst/>
          </a:prstGeom>
        </p:spPr>
      </p:pic>
      <p:pic>
        <p:nvPicPr>
          <p:cNvPr id="104" name="Billede 103">
            <a:extLst>
              <a:ext uri="{FF2B5EF4-FFF2-40B4-BE49-F238E27FC236}">
                <a16:creationId xmlns:a16="http://schemas.microsoft.com/office/drawing/2014/main" id="{7599D1B7-2919-BA4D-A939-F2F039CAF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10176928" y="2011429"/>
            <a:ext cx="888058" cy="348724"/>
          </a:xfrm>
          <a:prstGeom prst="rect">
            <a:avLst/>
          </a:prstGeom>
        </p:spPr>
      </p:pic>
      <p:pic>
        <p:nvPicPr>
          <p:cNvPr id="109" name="Billede 108">
            <a:extLst>
              <a:ext uri="{FF2B5EF4-FFF2-40B4-BE49-F238E27FC236}">
                <a16:creationId xmlns:a16="http://schemas.microsoft.com/office/drawing/2014/main" id="{0A65B8BB-E427-114F-B7D6-B232B533D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2" r="695" b="22724"/>
          <a:stretch/>
        </p:blipFill>
        <p:spPr>
          <a:xfrm>
            <a:off x="7171735" y="4172234"/>
            <a:ext cx="2443277" cy="959429"/>
          </a:xfrm>
          <a:prstGeom prst="rect">
            <a:avLst/>
          </a:prstGeom>
        </p:spPr>
      </p:pic>
      <p:pic>
        <p:nvPicPr>
          <p:cNvPr id="110" name="Billede 109">
            <a:extLst>
              <a:ext uri="{FF2B5EF4-FFF2-40B4-BE49-F238E27FC236}">
                <a16:creationId xmlns:a16="http://schemas.microsoft.com/office/drawing/2014/main" id="{F70C7895-B6BB-DC47-A63D-79D4E2FE6B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flipV="1">
            <a:off x="3509242" y="6549639"/>
            <a:ext cx="4954175" cy="15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9A1DA3E-14D6-504E-AC6D-7733D0E1E96D}"/>
              </a:ext>
            </a:extLst>
          </p:cNvPr>
          <p:cNvSpPr txBox="1">
            <a:spLocks/>
          </p:cNvSpPr>
          <p:nvPr/>
        </p:nvSpPr>
        <p:spPr>
          <a:xfrm>
            <a:off x="911225" y="481892"/>
            <a:ext cx="9224963" cy="10458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57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92D2D"/>
                </a:solidFill>
                <a:latin typeface="Graphik Bold" charset="0"/>
                <a:ea typeface="Graphik Bold" charset="0"/>
                <a:cs typeface="Graphik Bold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3200" dirty="0"/>
              <a:t>Borgersamling eller borgerting?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C62E6A4-E0EB-A242-A44B-8631E9DC6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1358323"/>
            <a:ext cx="8900040" cy="46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2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pic>
        <p:nvPicPr>
          <p:cNvPr id="11" name="Pladsholder til indhold 5" descr="Et billede, der indeholder skilt&#10;&#10;Automatisk genereret beskrivelse">
            <a:extLst>
              <a:ext uri="{FF2B5EF4-FFF2-40B4-BE49-F238E27FC236}">
                <a16:creationId xmlns:a16="http://schemas.microsoft.com/office/drawing/2014/main" id="{36A5287B-7AF7-204E-B767-3823F328E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1" b="2972"/>
          <a:stretch/>
        </p:blipFill>
        <p:spPr>
          <a:xfrm>
            <a:off x="911225" y="1268413"/>
            <a:ext cx="9023607" cy="4907918"/>
          </a:xfrm>
          <a:prstGeom prst="rect">
            <a:avLst/>
          </a:prstGeom>
        </p:spPr>
      </p:pic>
      <p:pic>
        <p:nvPicPr>
          <p:cNvPr id="13" name="Pladsholder til indhold 5" descr="Et billede, der indeholder skilt&#10;&#10;Automatisk genereret beskrivelse">
            <a:extLst>
              <a:ext uri="{FF2B5EF4-FFF2-40B4-BE49-F238E27FC236}">
                <a16:creationId xmlns:a16="http://schemas.microsoft.com/office/drawing/2014/main" id="{DD88D00B-B573-3E45-912C-7744CCBB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51" t="79592" r="4375" b="13951"/>
          <a:stretch/>
        </p:blipFill>
        <p:spPr>
          <a:xfrm>
            <a:off x="8326513" y="5392414"/>
            <a:ext cx="1608319" cy="78391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FCBAFF4-7AC4-9243-9998-50119B0EAA42}"/>
              </a:ext>
            </a:extLst>
          </p:cNvPr>
          <p:cNvSpPr txBox="1">
            <a:spLocks/>
          </p:cNvSpPr>
          <p:nvPr/>
        </p:nvSpPr>
        <p:spPr>
          <a:xfrm>
            <a:off x="1003863" y="391258"/>
            <a:ext cx="9296387" cy="113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760"/>
              </a:lnSpc>
            </a:pPr>
            <a:r>
              <a:rPr lang="da-DK" sz="3200" b="1" dirty="0">
                <a:latin typeface="Graphik Bold" panose="020B0503030202060203" pitchFamily="34" charset="77"/>
              </a:rPr>
              <a:t>OECD’s </a:t>
            </a:r>
            <a:r>
              <a:rPr lang="da-DK" sz="3200" b="1" dirty="0" err="1">
                <a:latin typeface="Graphik Bold" panose="020B0503030202060203" pitchFamily="34" charset="77"/>
              </a:rPr>
              <a:t>deliberative</a:t>
            </a:r>
            <a:r>
              <a:rPr lang="da-DK" sz="3200" b="1" dirty="0">
                <a:latin typeface="Graphik Bold" panose="020B0503030202060203" pitchFamily="34" charset="77"/>
              </a:rPr>
              <a:t> principper</a:t>
            </a:r>
          </a:p>
          <a:p>
            <a:pPr algn="l">
              <a:lnSpc>
                <a:spcPts val="3760"/>
              </a:lnSpc>
            </a:pPr>
            <a:r>
              <a:rPr lang="da-DK" sz="2400" dirty="0">
                <a:latin typeface="Graphik Light" panose="020B0403030202060203" pitchFamily="34" charset="77"/>
              </a:rPr>
              <a:t>Citizens’ Assemblies</a:t>
            </a:r>
          </a:p>
        </p:txBody>
      </p:sp>
    </p:spTree>
    <p:extLst>
      <p:ext uri="{BB962C8B-B14F-4D97-AF65-F5344CB8AC3E}">
        <p14:creationId xmlns:p14="http://schemas.microsoft.com/office/powerpoint/2010/main" val="1087834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D84E442-4B83-E94D-BDC0-5DC4C68C6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48" r="150"/>
          <a:stretch/>
        </p:blipFill>
        <p:spPr>
          <a:xfrm>
            <a:off x="-1" y="-1"/>
            <a:ext cx="12192001" cy="688781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7CFA2B7-8B22-7E43-A2F0-1EB8F282C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4" r="15696" b="3799"/>
          <a:stretch/>
        </p:blipFill>
        <p:spPr>
          <a:xfrm>
            <a:off x="0" y="1490596"/>
            <a:ext cx="11599101" cy="559913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397C56A-A9F4-9143-A2BC-905C91AF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48" t="49995" r="8592"/>
          <a:stretch/>
        </p:blipFill>
        <p:spPr>
          <a:xfrm>
            <a:off x="334966" y="3879934"/>
            <a:ext cx="2708860" cy="320979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CC5E40A-E203-3741-ADB3-E3E47FB9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397" y="315666"/>
            <a:ext cx="1165288" cy="33568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7660521-F960-1248-B6AD-9608BDB1FBC2}"/>
              </a:ext>
            </a:extLst>
          </p:cNvPr>
          <p:cNvSpPr txBox="1">
            <a:spLocks/>
          </p:cNvSpPr>
          <p:nvPr/>
        </p:nvSpPr>
        <p:spPr>
          <a:xfrm>
            <a:off x="917270" y="-252546"/>
            <a:ext cx="10161785" cy="15950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40"/>
              </a:lnSpc>
            </a:pPr>
            <a:r>
              <a:rPr lang="da-DK" sz="3000" b="1" dirty="0">
                <a:latin typeface="Graphik Bold" panose="020B0503030202060203" pitchFamily="34" charset="77"/>
              </a:rPr>
              <a:t>Verden oplever en bølge af </a:t>
            </a:r>
            <a:r>
              <a:rPr lang="da-DK" sz="3000" b="1" dirty="0" err="1">
                <a:latin typeface="Graphik Bold" panose="020B0503030202060203" pitchFamily="34" charset="77"/>
              </a:rPr>
              <a:t>deliberativt</a:t>
            </a:r>
            <a:r>
              <a:rPr lang="da-DK" sz="3000" b="1" dirty="0">
                <a:latin typeface="Graphik Bold" panose="020B0503030202060203" pitchFamily="34" charset="77"/>
              </a:rPr>
              <a:t> demokrati </a:t>
            </a:r>
            <a:br>
              <a:rPr lang="da-DK" dirty="0">
                <a:solidFill>
                  <a:schemeClr val="bg1"/>
                </a:solidFill>
                <a:latin typeface="Graphik Regular" panose="020B0503030202060203" pitchFamily="34" charset="77"/>
              </a:rPr>
            </a:br>
            <a:r>
              <a:rPr lang="da-DK" sz="2000" i="1" dirty="0">
                <a:latin typeface="Graphik Light" panose="020B0403030202060203" pitchFamily="34" charset="77"/>
              </a:rPr>
              <a:t>Citizens’ Assembly – Borgersamlinger og borgerting [rådslagningsdemokrati] </a:t>
            </a:r>
            <a:endParaRPr lang="da-DK" sz="3200" i="1" dirty="0">
              <a:latin typeface="Graphik Light" panose="020B04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5319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d52b4523-be93-48ba-bc9b-e9cc181517d0" xsi:nil="true"/>
    <TaxKeywordTaxHTField xmlns="d52b4523-be93-48ba-bc9b-e9cc181517d0">
      <Terms xmlns="http://schemas.microsoft.com/office/infopath/2007/PartnerControls"/>
    </TaxKeywordTaxHTField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F27EE54505894F8949877424BE53BC" ma:contentTypeVersion="18" ma:contentTypeDescription="Opret et nyt dokument." ma:contentTypeScope="" ma:versionID="9d7fc4cc0eed937e839edfcdcc9a37bf">
  <xsd:schema xmlns:xsd="http://www.w3.org/2001/XMLSchema" xmlns:xs="http://www.w3.org/2001/XMLSchema" xmlns:p="http://schemas.microsoft.com/office/2006/metadata/properties" xmlns:ns1="http://schemas.microsoft.com/sharepoint/v3" xmlns:ns2="972c847a-b6da-49e2-bd84-96870542d961" xmlns:ns3="d52b4523-be93-48ba-bc9b-e9cc181517d0" targetNamespace="http://schemas.microsoft.com/office/2006/metadata/properties" ma:root="true" ma:fieldsID="83080c1097b78b550286f55105ceac17" ns1:_="" ns2:_="" ns3:_="">
    <xsd:import namespace="http://schemas.microsoft.com/sharepoint/v3"/>
    <xsd:import namespace="972c847a-b6da-49e2-bd84-96870542d961"/>
    <xsd:import namespace="d52b4523-be93-48ba-bc9b-e9cc181517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c847a-b6da-49e2-bd84-96870542d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b4523-be93-48ba-bc9b-e9cc181517d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Virksomhedsnøgleord" ma:fieldId="{23f27201-bee3-471e-b2e7-b64fd8b7ca38}" ma:taxonomyMulti="true" ma:sspId="bb0b1ba4-d4a1-4e05-9ed3-357bd95cdb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5669f694-c9e3-4685-93d6-4a40538d8f94}" ma:internalName="TaxCatchAll" ma:showField="CatchAllData" ma:web="d52b4523-be93-48ba-bc9b-e9cc181517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120348-A584-4B83-B22E-668B0BED77EF}">
  <ds:schemaRefs>
    <ds:schemaRef ds:uri="http://purl.org/dc/dcmitype/"/>
    <ds:schemaRef ds:uri="http://schemas.microsoft.com/sharepoint/v3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d52b4523-be93-48ba-bc9b-e9cc181517d0"/>
    <ds:schemaRef ds:uri="http://schemas.microsoft.com/office/infopath/2007/PartnerControls"/>
    <ds:schemaRef ds:uri="972c847a-b6da-49e2-bd84-96870542d96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53F5EC-EBF3-4766-9090-8FB02EE8C8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12D37A-A5A3-48CD-917C-0D819FDD8B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72c847a-b6da-49e2-bd84-96870542d961"/>
    <ds:schemaRef ds:uri="d52b4523-be93-48ba-bc9b-e9cc181517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653</Words>
  <Application>Microsoft Office PowerPoint</Application>
  <PresentationFormat>Widescreen</PresentationFormat>
  <Paragraphs>109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Graphik Bold</vt:lpstr>
      <vt:lpstr>Graphik Light</vt:lpstr>
      <vt:lpstr>Graphik Medium</vt:lpstr>
      <vt:lpstr>Graphik Regular</vt:lpstr>
      <vt:lpstr>Graphik Semibold</vt:lpstr>
      <vt:lpstr>Graphik Thin</vt:lpstr>
      <vt:lpstr>Office-tema</vt:lpstr>
      <vt:lpstr>Borgersamling  om bæredygtigt forbrug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Vestrup</dc:creator>
  <cp:lastModifiedBy>Ida Tange</cp:lastModifiedBy>
  <cp:revision>35</cp:revision>
  <dcterms:created xsi:type="dcterms:W3CDTF">2022-01-12T12:55:38Z</dcterms:created>
  <dcterms:modified xsi:type="dcterms:W3CDTF">2022-03-22T06:19:08Z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0x0101004BF27EE54505894F8949877424BE53BC</vt:lpwstr>
  </property>
  <property fmtid="{D5CDD505-2E9C-101B-9397-08002B2CF9AE}" pid="3" name="TaxKeyword">
    <vt:lpwstr/>
  </property>
</Properties>
</file>