
<file path=[Content_Types].xml><?xml version="1.0" encoding="utf-8"?>
<Types xmlns="http://schemas.openxmlformats.org/package/2006/content-types">
  <Default Extension="943D9F50" ContentType="image/pn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9" r:id="rId7"/>
    <p:sldId id="271" r:id="rId8"/>
    <p:sldId id="259" r:id="rId9"/>
    <p:sldId id="267" r:id="rId10"/>
    <p:sldId id="260" r:id="rId11"/>
    <p:sldId id="272" r:id="rId12"/>
    <p:sldId id="273" r:id="rId13"/>
    <p:sldId id="268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355"/>
    <a:srgbClr val="FFFFFF"/>
    <a:srgbClr val="9BDF4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71EF3-84F4-45FD-985E-062D0324C49E}" v="967" dt="2022-09-27T14:41:15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690" autoAdjust="0"/>
  </p:normalViewPr>
  <p:slideViewPr>
    <p:cSldViewPr snapToGrid="0">
      <p:cViewPr varScale="1">
        <p:scale>
          <a:sx n="62" d="100"/>
          <a:sy n="62" d="100"/>
        </p:scale>
        <p:origin x="124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820CB-6291-4FD4-93A8-0030AB47E946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BA1B0C7A-0BDC-4558-98D9-583DA7A7F705}">
      <dgm:prSet phldrT="[Tekst]"/>
      <dgm:spPr/>
      <dgm:t>
        <a:bodyPr/>
        <a:lstStyle/>
        <a:p>
          <a:r>
            <a:rPr lang="da-DK" dirty="0"/>
            <a:t>Design klimaneutrale og klimarobuste fremtidsbilleder</a:t>
          </a:r>
        </a:p>
      </dgm:t>
    </dgm:pt>
    <dgm:pt modelId="{05FB9B02-547F-401D-9A62-3C9FFCF0577C}" type="parTrans" cxnId="{0DB66DD7-0F2F-451A-A312-AECF02B68074}">
      <dgm:prSet/>
      <dgm:spPr/>
      <dgm:t>
        <a:bodyPr/>
        <a:lstStyle/>
        <a:p>
          <a:endParaRPr lang="da-DK"/>
        </a:p>
      </dgm:t>
    </dgm:pt>
    <dgm:pt modelId="{81FE91D4-E3C3-4B09-BB27-E30308CD276A}" type="sibTrans" cxnId="{0DB66DD7-0F2F-451A-A312-AECF02B68074}">
      <dgm:prSet/>
      <dgm:spPr/>
      <dgm:t>
        <a:bodyPr/>
        <a:lstStyle/>
        <a:p>
          <a:endParaRPr lang="da-DK"/>
        </a:p>
      </dgm:t>
    </dgm:pt>
    <dgm:pt modelId="{5103501F-ACB1-4282-9F5B-ADFC27E24D74}">
      <dgm:prSet phldrT="[Tekst]"/>
      <dgm:spPr/>
      <dgm:t>
        <a:bodyPr/>
        <a:lstStyle/>
        <a:p>
          <a:r>
            <a:rPr lang="da-DK" dirty="0"/>
            <a:t>Udvælg de ønskværdige fremtidsbilleder</a:t>
          </a:r>
        </a:p>
      </dgm:t>
    </dgm:pt>
    <dgm:pt modelId="{B1EAD5C9-E2D0-4A45-A6B7-880090E36437}" type="parTrans" cxnId="{1BE91E27-55CC-4081-814D-94C5E8CFA00A}">
      <dgm:prSet/>
      <dgm:spPr/>
      <dgm:t>
        <a:bodyPr/>
        <a:lstStyle/>
        <a:p>
          <a:endParaRPr lang="da-DK"/>
        </a:p>
      </dgm:t>
    </dgm:pt>
    <dgm:pt modelId="{9AB9E92F-BD39-46CF-8CFD-72ACD7A17F0E}" type="sibTrans" cxnId="{1BE91E27-55CC-4081-814D-94C5E8CFA00A}">
      <dgm:prSet/>
      <dgm:spPr/>
      <dgm:t>
        <a:bodyPr/>
        <a:lstStyle/>
        <a:p>
          <a:endParaRPr lang="da-DK"/>
        </a:p>
      </dgm:t>
    </dgm:pt>
    <dgm:pt modelId="{39AA973B-BDA9-4FDD-AF5D-0A4251D75143}">
      <dgm:prSet phldrT="[Tekst]"/>
      <dgm:spPr/>
      <dgm:t>
        <a:bodyPr/>
        <a:lstStyle/>
        <a:p>
          <a:r>
            <a:rPr lang="da-DK" dirty="0"/>
            <a:t>Regn baglæns til i dag – hvad skal der til for at nå fremtidsbillederne</a:t>
          </a:r>
        </a:p>
      </dgm:t>
    </dgm:pt>
    <dgm:pt modelId="{CCA4C8E3-9EA3-4F8F-AE15-6AE0FAE91B12}" type="parTrans" cxnId="{4795F727-B224-45E1-8A74-FA56AAA4305D}">
      <dgm:prSet/>
      <dgm:spPr/>
      <dgm:t>
        <a:bodyPr/>
        <a:lstStyle/>
        <a:p>
          <a:endParaRPr lang="da-DK"/>
        </a:p>
      </dgm:t>
    </dgm:pt>
    <dgm:pt modelId="{9F5ADA03-828D-46AA-8201-1A6F6007CF4C}" type="sibTrans" cxnId="{4795F727-B224-45E1-8A74-FA56AAA4305D}">
      <dgm:prSet/>
      <dgm:spPr/>
      <dgm:t>
        <a:bodyPr/>
        <a:lstStyle/>
        <a:p>
          <a:endParaRPr lang="da-DK"/>
        </a:p>
      </dgm:t>
    </dgm:pt>
    <dgm:pt modelId="{2389D39D-31AF-42D9-B4FB-238BAE6D60DF}">
      <dgm:prSet phldrT="[Tekst]"/>
      <dgm:spPr/>
      <dgm:t>
        <a:bodyPr/>
        <a:lstStyle/>
        <a:p>
          <a:r>
            <a:rPr lang="da-DK" dirty="0"/>
            <a:t>Anbefalinger og identifikation af dilemmaer</a:t>
          </a:r>
        </a:p>
      </dgm:t>
    </dgm:pt>
    <dgm:pt modelId="{87F1ED4A-C200-499E-BD89-D02A8AFCC9AA}" type="parTrans" cxnId="{FC6B3D69-B51E-4B97-B260-CAC3F4CCCDE0}">
      <dgm:prSet/>
      <dgm:spPr/>
      <dgm:t>
        <a:bodyPr/>
        <a:lstStyle/>
        <a:p>
          <a:endParaRPr lang="da-DK"/>
        </a:p>
      </dgm:t>
    </dgm:pt>
    <dgm:pt modelId="{D2910894-5C51-4E7A-8254-94D042C620FF}" type="sibTrans" cxnId="{FC6B3D69-B51E-4B97-B260-CAC3F4CCCDE0}">
      <dgm:prSet/>
      <dgm:spPr/>
      <dgm:t>
        <a:bodyPr/>
        <a:lstStyle/>
        <a:p>
          <a:endParaRPr lang="da-DK"/>
        </a:p>
      </dgm:t>
    </dgm:pt>
    <dgm:pt modelId="{F849F22F-B1B7-4612-8B20-30C2912BB55B}" type="pres">
      <dgm:prSet presAssocID="{0CF820CB-6291-4FD4-93A8-0030AB47E946}" presName="Name0" presStyleCnt="0">
        <dgm:presLayoutVars>
          <dgm:dir/>
          <dgm:resizeHandles val="exact"/>
        </dgm:presLayoutVars>
      </dgm:prSet>
      <dgm:spPr/>
    </dgm:pt>
    <dgm:pt modelId="{A4619B53-B837-4537-BF8E-889EAF3CD229}" type="pres">
      <dgm:prSet presAssocID="{BA1B0C7A-0BDC-4558-98D9-583DA7A7F705}" presName="node" presStyleLbl="node1" presStyleIdx="0" presStyleCnt="4">
        <dgm:presLayoutVars>
          <dgm:bulletEnabled val="1"/>
        </dgm:presLayoutVars>
      </dgm:prSet>
      <dgm:spPr/>
    </dgm:pt>
    <dgm:pt modelId="{6A1D5AC0-D247-47C0-B26E-250C373BDC25}" type="pres">
      <dgm:prSet presAssocID="{81FE91D4-E3C3-4B09-BB27-E30308CD276A}" presName="sibTrans" presStyleLbl="sibTrans2D1" presStyleIdx="0" presStyleCnt="3"/>
      <dgm:spPr/>
    </dgm:pt>
    <dgm:pt modelId="{727BB6D5-9DD3-49E2-BC0A-756300F3CC19}" type="pres">
      <dgm:prSet presAssocID="{81FE91D4-E3C3-4B09-BB27-E30308CD276A}" presName="connectorText" presStyleLbl="sibTrans2D1" presStyleIdx="0" presStyleCnt="3"/>
      <dgm:spPr/>
    </dgm:pt>
    <dgm:pt modelId="{DA6BE745-FAFA-4B84-BD51-E6A877CE16E2}" type="pres">
      <dgm:prSet presAssocID="{5103501F-ACB1-4282-9F5B-ADFC27E24D74}" presName="node" presStyleLbl="node1" presStyleIdx="1" presStyleCnt="4">
        <dgm:presLayoutVars>
          <dgm:bulletEnabled val="1"/>
        </dgm:presLayoutVars>
      </dgm:prSet>
      <dgm:spPr/>
    </dgm:pt>
    <dgm:pt modelId="{23067508-D058-4A76-A366-9609F77576F2}" type="pres">
      <dgm:prSet presAssocID="{9AB9E92F-BD39-46CF-8CFD-72ACD7A17F0E}" presName="sibTrans" presStyleLbl="sibTrans2D1" presStyleIdx="1" presStyleCnt="3"/>
      <dgm:spPr/>
    </dgm:pt>
    <dgm:pt modelId="{462A2A69-8FB6-4B4F-9838-C272DBE76647}" type="pres">
      <dgm:prSet presAssocID="{9AB9E92F-BD39-46CF-8CFD-72ACD7A17F0E}" presName="connectorText" presStyleLbl="sibTrans2D1" presStyleIdx="1" presStyleCnt="3"/>
      <dgm:spPr/>
    </dgm:pt>
    <dgm:pt modelId="{54B1454E-EFF4-4324-91E4-610257CA34B7}" type="pres">
      <dgm:prSet presAssocID="{39AA973B-BDA9-4FDD-AF5D-0A4251D75143}" presName="node" presStyleLbl="node1" presStyleIdx="2" presStyleCnt="4">
        <dgm:presLayoutVars>
          <dgm:bulletEnabled val="1"/>
        </dgm:presLayoutVars>
      </dgm:prSet>
      <dgm:spPr/>
    </dgm:pt>
    <dgm:pt modelId="{56F1B5E7-1AE9-4E5F-AE6F-6B20CD8C9E7B}" type="pres">
      <dgm:prSet presAssocID="{9F5ADA03-828D-46AA-8201-1A6F6007CF4C}" presName="sibTrans" presStyleLbl="sibTrans2D1" presStyleIdx="2" presStyleCnt="3"/>
      <dgm:spPr/>
    </dgm:pt>
    <dgm:pt modelId="{613D32CA-161E-4BAE-BC64-9E03F50E438C}" type="pres">
      <dgm:prSet presAssocID="{9F5ADA03-828D-46AA-8201-1A6F6007CF4C}" presName="connectorText" presStyleLbl="sibTrans2D1" presStyleIdx="2" presStyleCnt="3"/>
      <dgm:spPr/>
    </dgm:pt>
    <dgm:pt modelId="{C0E2DD58-B334-4B4E-B410-A8A659B1393D}" type="pres">
      <dgm:prSet presAssocID="{2389D39D-31AF-42D9-B4FB-238BAE6D60DF}" presName="node" presStyleLbl="node1" presStyleIdx="3" presStyleCnt="4">
        <dgm:presLayoutVars>
          <dgm:bulletEnabled val="1"/>
        </dgm:presLayoutVars>
      </dgm:prSet>
      <dgm:spPr/>
    </dgm:pt>
  </dgm:ptLst>
  <dgm:cxnLst>
    <dgm:cxn modelId="{B4614404-0D9D-4F1C-9CC6-980161E53797}" type="presOf" srcId="{81FE91D4-E3C3-4B09-BB27-E30308CD276A}" destId="{727BB6D5-9DD3-49E2-BC0A-756300F3CC19}" srcOrd="1" destOrd="0" presId="urn:microsoft.com/office/officeart/2005/8/layout/process1"/>
    <dgm:cxn modelId="{A0BF1215-23DC-4805-8150-BC6FE9F6E706}" type="presOf" srcId="{9F5ADA03-828D-46AA-8201-1A6F6007CF4C}" destId="{613D32CA-161E-4BAE-BC64-9E03F50E438C}" srcOrd="1" destOrd="0" presId="urn:microsoft.com/office/officeart/2005/8/layout/process1"/>
    <dgm:cxn modelId="{EB301918-0236-4432-86DE-142D91DD6575}" type="presOf" srcId="{5103501F-ACB1-4282-9F5B-ADFC27E24D74}" destId="{DA6BE745-FAFA-4B84-BD51-E6A877CE16E2}" srcOrd="0" destOrd="0" presId="urn:microsoft.com/office/officeart/2005/8/layout/process1"/>
    <dgm:cxn modelId="{1BE91E27-55CC-4081-814D-94C5E8CFA00A}" srcId="{0CF820CB-6291-4FD4-93A8-0030AB47E946}" destId="{5103501F-ACB1-4282-9F5B-ADFC27E24D74}" srcOrd="1" destOrd="0" parTransId="{B1EAD5C9-E2D0-4A45-A6B7-880090E36437}" sibTransId="{9AB9E92F-BD39-46CF-8CFD-72ACD7A17F0E}"/>
    <dgm:cxn modelId="{4795F727-B224-45E1-8A74-FA56AAA4305D}" srcId="{0CF820CB-6291-4FD4-93A8-0030AB47E946}" destId="{39AA973B-BDA9-4FDD-AF5D-0A4251D75143}" srcOrd="2" destOrd="0" parTransId="{CCA4C8E3-9EA3-4F8F-AE15-6AE0FAE91B12}" sibTransId="{9F5ADA03-828D-46AA-8201-1A6F6007CF4C}"/>
    <dgm:cxn modelId="{50C1C12A-9515-4F56-BFF8-6FED4A25310E}" type="presOf" srcId="{9F5ADA03-828D-46AA-8201-1A6F6007CF4C}" destId="{56F1B5E7-1AE9-4E5F-AE6F-6B20CD8C9E7B}" srcOrd="0" destOrd="0" presId="urn:microsoft.com/office/officeart/2005/8/layout/process1"/>
    <dgm:cxn modelId="{732C7033-A9A3-4963-A8D6-11BF20EDE4C8}" type="presOf" srcId="{81FE91D4-E3C3-4B09-BB27-E30308CD276A}" destId="{6A1D5AC0-D247-47C0-B26E-250C373BDC25}" srcOrd="0" destOrd="0" presId="urn:microsoft.com/office/officeart/2005/8/layout/process1"/>
    <dgm:cxn modelId="{7E4A7F40-14EE-4759-B1BF-258622C8A43A}" type="presOf" srcId="{2389D39D-31AF-42D9-B4FB-238BAE6D60DF}" destId="{C0E2DD58-B334-4B4E-B410-A8A659B1393D}" srcOrd="0" destOrd="0" presId="urn:microsoft.com/office/officeart/2005/8/layout/process1"/>
    <dgm:cxn modelId="{1096325E-5092-4A94-8005-A0D7D7EB100D}" type="presOf" srcId="{9AB9E92F-BD39-46CF-8CFD-72ACD7A17F0E}" destId="{462A2A69-8FB6-4B4F-9838-C272DBE76647}" srcOrd="1" destOrd="0" presId="urn:microsoft.com/office/officeart/2005/8/layout/process1"/>
    <dgm:cxn modelId="{FC6B3D69-B51E-4B97-B260-CAC3F4CCCDE0}" srcId="{0CF820CB-6291-4FD4-93A8-0030AB47E946}" destId="{2389D39D-31AF-42D9-B4FB-238BAE6D60DF}" srcOrd="3" destOrd="0" parTransId="{87F1ED4A-C200-499E-BD89-D02A8AFCC9AA}" sibTransId="{D2910894-5C51-4E7A-8254-94D042C620FF}"/>
    <dgm:cxn modelId="{5643AA4C-44C6-4D54-A983-10FDCF533BA4}" type="presOf" srcId="{BA1B0C7A-0BDC-4558-98D9-583DA7A7F705}" destId="{A4619B53-B837-4537-BF8E-889EAF3CD229}" srcOrd="0" destOrd="0" presId="urn:microsoft.com/office/officeart/2005/8/layout/process1"/>
    <dgm:cxn modelId="{93BE3582-7A46-46A7-BDF4-0022367638EA}" type="presOf" srcId="{9AB9E92F-BD39-46CF-8CFD-72ACD7A17F0E}" destId="{23067508-D058-4A76-A366-9609F77576F2}" srcOrd="0" destOrd="0" presId="urn:microsoft.com/office/officeart/2005/8/layout/process1"/>
    <dgm:cxn modelId="{4164FDAE-2F45-41DC-90FF-AF8EB98729EC}" type="presOf" srcId="{39AA973B-BDA9-4FDD-AF5D-0A4251D75143}" destId="{54B1454E-EFF4-4324-91E4-610257CA34B7}" srcOrd="0" destOrd="0" presId="urn:microsoft.com/office/officeart/2005/8/layout/process1"/>
    <dgm:cxn modelId="{0DB66DD7-0F2F-451A-A312-AECF02B68074}" srcId="{0CF820CB-6291-4FD4-93A8-0030AB47E946}" destId="{BA1B0C7A-0BDC-4558-98D9-583DA7A7F705}" srcOrd="0" destOrd="0" parTransId="{05FB9B02-547F-401D-9A62-3C9FFCF0577C}" sibTransId="{81FE91D4-E3C3-4B09-BB27-E30308CD276A}"/>
    <dgm:cxn modelId="{7C04C1E9-B65B-49E6-B454-61CCC95AAE15}" type="presOf" srcId="{0CF820CB-6291-4FD4-93A8-0030AB47E946}" destId="{F849F22F-B1B7-4612-8B20-30C2912BB55B}" srcOrd="0" destOrd="0" presId="urn:microsoft.com/office/officeart/2005/8/layout/process1"/>
    <dgm:cxn modelId="{9B02F418-140E-43E7-80C4-DE2928E2074C}" type="presParOf" srcId="{F849F22F-B1B7-4612-8B20-30C2912BB55B}" destId="{A4619B53-B837-4537-BF8E-889EAF3CD229}" srcOrd="0" destOrd="0" presId="urn:microsoft.com/office/officeart/2005/8/layout/process1"/>
    <dgm:cxn modelId="{7601CB2B-CB76-4709-A8F9-EE5459C9E5F1}" type="presParOf" srcId="{F849F22F-B1B7-4612-8B20-30C2912BB55B}" destId="{6A1D5AC0-D247-47C0-B26E-250C373BDC25}" srcOrd="1" destOrd="0" presId="urn:microsoft.com/office/officeart/2005/8/layout/process1"/>
    <dgm:cxn modelId="{80116BBD-16DD-4386-A109-7DAD35AB0C88}" type="presParOf" srcId="{6A1D5AC0-D247-47C0-B26E-250C373BDC25}" destId="{727BB6D5-9DD3-49E2-BC0A-756300F3CC19}" srcOrd="0" destOrd="0" presId="urn:microsoft.com/office/officeart/2005/8/layout/process1"/>
    <dgm:cxn modelId="{77A29F36-7AD5-48AE-B04F-C70BDDA766B8}" type="presParOf" srcId="{F849F22F-B1B7-4612-8B20-30C2912BB55B}" destId="{DA6BE745-FAFA-4B84-BD51-E6A877CE16E2}" srcOrd="2" destOrd="0" presId="urn:microsoft.com/office/officeart/2005/8/layout/process1"/>
    <dgm:cxn modelId="{38F80FBF-DFE2-4073-910E-EA1AD6B10CCE}" type="presParOf" srcId="{F849F22F-B1B7-4612-8B20-30C2912BB55B}" destId="{23067508-D058-4A76-A366-9609F77576F2}" srcOrd="3" destOrd="0" presId="urn:microsoft.com/office/officeart/2005/8/layout/process1"/>
    <dgm:cxn modelId="{E8AE4CF1-72E4-496C-9414-852D671C30D4}" type="presParOf" srcId="{23067508-D058-4A76-A366-9609F77576F2}" destId="{462A2A69-8FB6-4B4F-9838-C272DBE76647}" srcOrd="0" destOrd="0" presId="urn:microsoft.com/office/officeart/2005/8/layout/process1"/>
    <dgm:cxn modelId="{F8A31558-84AC-4901-9197-1ADBFD3FCB53}" type="presParOf" srcId="{F849F22F-B1B7-4612-8B20-30C2912BB55B}" destId="{54B1454E-EFF4-4324-91E4-610257CA34B7}" srcOrd="4" destOrd="0" presId="urn:microsoft.com/office/officeart/2005/8/layout/process1"/>
    <dgm:cxn modelId="{2756C688-0524-4A55-98B2-3DCDFB0D1B36}" type="presParOf" srcId="{F849F22F-B1B7-4612-8B20-30C2912BB55B}" destId="{56F1B5E7-1AE9-4E5F-AE6F-6B20CD8C9E7B}" srcOrd="5" destOrd="0" presId="urn:microsoft.com/office/officeart/2005/8/layout/process1"/>
    <dgm:cxn modelId="{D260404B-D1F9-49A0-B49C-78C147636C49}" type="presParOf" srcId="{56F1B5E7-1AE9-4E5F-AE6F-6B20CD8C9E7B}" destId="{613D32CA-161E-4BAE-BC64-9E03F50E438C}" srcOrd="0" destOrd="0" presId="urn:microsoft.com/office/officeart/2005/8/layout/process1"/>
    <dgm:cxn modelId="{167E8732-4A1F-4A28-B3A6-753A988F5E73}" type="presParOf" srcId="{F849F22F-B1B7-4612-8B20-30C2912BB55B}" destId="{C0E2DD58-B334-4B4E-B410-A8A659B1393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19B53-B837-4537-BF8E-889EAF3CD229}">
      <dsp:nvSpPr>
        <dsp:cNvPr id="0" name=""/>
        <dsp:cNvSpPr/>
      </dsp:nvSpPr>
      <dsp:spPr>
        <a:xfrm>
          <a:off x="4621" y="153644"/>
          <a:ext cx="2020453" cy="12690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Design klimaneutrale og klimarobuste fremtidsbilleder</a:t>
          </a:r>
        </a:p>
      </dsp:txBody>
      <dsp:txXfrm>
        <a:off x="41792" y="190815"/>
        <a:ext cx="1946111" cy="1194755"/>
      </dsp:txXfrm>
    </dsp:sp>
    <dsp:sp modelId="{6A1D5AC0-D247-47C0-B26E-250C373BDC25}">
      <dsp:nvSpPr>
        <dsp:cNvPr id="0" name=""/>
        <dsp:cNvSpPr/>
      </dsp:nvSpPr>
      <dsp:spPr>
        <a:xfrm>
          <a:off x="2227119" y="537657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/>
        </a:p>
      </dsp:txBody>
      <dsp:txXfrm>
        <a:off x="2227119" y="637871"/>
        <a:ext cx="299835" cy="300644"/>
      </dsp:txXfrm>
    </dsp:sp>
    <dsp:sp modelId="{DA6BE745-FAFA-4B84-BD51-E6A877CE16E2}">
      <dsp:nvSpPr>
        <dsp:cNvPr id="0" name=""/>
        <dsp:cNvSpPr/>
      </dsp:nvSpPr>
      <dsp:spPr>
        <a:xfrm>
          <a:off x="2833255" y="153644"/>
          <a:ext cx="2020453" cy="12690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Udvælg de ønskværdige fremtidsbilleder</a:t>
          </a:r>
        </a:p>
      </dsp:txBody>
      <dsp:txXfrm>
        <a:off x="2870426" y="190815"/>
        <a:ext cx="1946111" cy="1194755"/>
      </dsp:txXfrm>
    </dsp:sp>
    <dsp:sp modelId="{23067508-D058-4A76-A366-9609F77576F2}">
      <dsp:nvSpPr>
        <dsp:cNvPr id="0" name=""/>
        <dsp:cNvSpPr/>
      </dsp:nvSpPr>
      <dsp:spPr>
        <a:xfrm>
          <a:off x="5055754" y="537657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/>
        </a:p>
      </dsp:txBody>
      <dsp:txXfrm>
        <a:off x="5055754" y="637871"/>
        <a:ext cx="299835" cy="300644"/>
      </dsp:txXfrm>
    </dsp:sp>
    <dsp:sp modelId="{54B1454E-EFF4-4324-91E4-610257CA34B7}">
      <dsp:nvSpPr>
        <dsp:cNvPr id="0" name=""/>
        <dsp:cNvSpPr/>
      </dsp:nvSpPr>
      <dsp:spPr>
        <a:xfrm>
          <a:off x="5661890" y="153644"/>
          <a:ext cx="2020453" cy="12690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Regn baglæns til i dag – hvad skal der til for at nå fremtidsbillederne</a:t>
          </a:r>
        </a:p>
      </dsp:txBody>
      <dsp:txXfrm>
        <a:off x="5699061" y="190815"/>
        <a:ext cx="1946111" cy="1194755"/>
      </dsp:txXfrm>
    </dsp:sp>
    <dsp:sp modelId="{56F1B5E7-1AE9-4E5F-AE6F-6B20CD8C9E7B}">
      <dsp:nvSpPr>
        <dsp:cNvPr id="0" name=""/>
        <dsp:cNvSpPr/>
      </dsp:nvSpPr>
      <dsp:spPr>
        <a:xfrm>
          <a:off x="7884389" y="537657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/>
        </a:p>
      </dsp:txBody>
      <dsp:txXfrm>
        <a:off x="7884389" y="637871"/>
        <a:ext cx="299835" cy="300644"/>
      </dsp:txXfrm>
    </dsp:sp>
    <dsp:sp modelId="{C0E2DD58-B334-4B4E-B410-A8A659B1393D}">
      <dsp:nvSpPr>
        <dsp:cNvPr id="0" name=""/>
        <dsp:cNvSpPr/>
      </dsp:nvSpPr>
      <dsp:spPr>
        <a:xfrm>
          <a:off x="8490525" y="153644"/>
          <a:ext cx="2020453" cy="12690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Anbefalinger og identifikation af dilemmaer</a:t>
          </a:r>
        </a:p>
      </dsp:txBody>
      <dsp:txXfrm>
        <a:off x="8527696" y="190815"/>
        <a:ext cx="1946111" cy="1194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3838DD-1FF9-45EA-972E-3B069641A90F}" type="datetimeFigureOut">
              <a:rPr lang="da-DK" smtClean="0"/>
              <a:t>27-09-2022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333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3838DD-1FF9-45EA-972E-3B069641A90F}" type="datetimeFigureOut">
              <a:rPr lang="da-DK" smtClean="0"/>
              <a:t>27-09-2022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555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3838DD-1FF9-45EA-972E-3B069641A90F}" type="datetimeFigureOut">
              <a:rPr lang="da-DK" smtClean="0"/>
              <a:t>27-09-2022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581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3838DD-1FF9-45EA-972E-3B069641A90F}" type="datetimeFigureOut">
              <a:rPr lang="da-DK" smtClean="0"/>
              <a:t>27-09-2022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509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3838DD-1FF9-45EA-972E-3B069641A90F}" type="datetimeFigureOut">
              <a:rPr lang="da-DK" smtClean="0"/>
              <a:t>27-09-2022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295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3838DD-1FF9-45EA-972E-3B069641A90F}" type="datetimeFigureOut">
              <a:rPr lang="da-DK" smtClean="0"/>
              <a:t>27-09-2022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497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3838DD-1FF9-45EA-972E-3B069641A90F}" type="datetimeFigureOut">
              <a:rPr lang="da-DK" smtClean="0"/>
              <a:t>27-09-2022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323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3838DD-1FF9-45EA-972E-3B069641A90F}" type="datetimeFigureOut">
              <a:rPr lang="da-DK" smtClean="0"/>
              <a:t>27-09-2022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308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3838DD-1FF9-45EA-972E-3B069641A90F}" type="datetimeFigureOut">
              <a:rPr lang="da-DK" smtClean="0"/>
              <a:t>27-09-2022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477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3838DD-1FF9-45EA-972E-3B069641A90F}" type="datetimeFigureOut">
              <a:rPr lang="da-DK" smtClean="0"/>
              <a:t>27-09-2022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03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3838DD-1FF9-45EA-972E-3B069641A90F}" type="datetimeFigureOut">
              <a:rPr lang="da-DK" smtClean="0"/>
              <a:t>27-09-2022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34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320799"/>
            <a:ext cx="10515600" cy="479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38200" y="6313849"/>
            <a:ext cx="8511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24" y="6268288"/>
            <a:ext cx="1860176" cy="474717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211463"/>
            <a:ext cx="12192000" cy="11669"/>
          </a:xfrm>
          <a:prstGeom prst="line">
            <a:avLst/>
          </a:prstGeom>
          <a:ln w="9525">
            <a:solidFill>
              <a:srgbClr val="A4C35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00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943D9F50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Fremtidens arealanvendelse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Oplæg ved Miljø- og Klimaudvalget, Regionsgården, 3. okt.</a:t>
            </a:r>
          </a:p>
          <a:p>
            <a:r>
              <a:rPr lang="da-DK" dirty="0"/>
              <a:t>Ved projektleder Tage Duer</a:t>
            </a:r>
          </a:p>
        </p:txBody>
      </p:sp>
    </p:spTree>
    <p:extLst>
      <p:ext uri="{BB962C8B-B14F-4D97-AF65-F5344CB8AC3E}">
        <p14:creationId xmlns:p14="http://schemas.microsoft.com/office/powerpoint/2010/main" val="282905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F30D8-8CC2-5654-1840-63D1B5F57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opmærksomheden ! </a:t>
            </a:r>
          </a:p>
        </p:txBody>
      </p:sp>
      <p:pic>
        <p:nvPicPr>
          <p:cNvPr id="6" name="Pladsholder til indhold 5" descr="Et billede, der indeholder græs, udendørs, himmel, felt&#10;&#10;Automatisk genereret beskrivelse">
            <a:extLst>
              <a:ext uri="{FF2B5EF4-FFF2-40B4-BE49-F238E27FC236}">
                <a16:creationId xmlns:a16="http://schemas.microsoft.com/office/drawing/2014/main" id="{83A09971-685A-BD6D-7821-3739D735B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95" y="1052254"/>
            <a:ext cx="7542610" cy="5028407"/>
          </a:xfrm>
        </p:spPr>
      </p:pic>
    </p:spTree>
    <p:extLst>
      <p:ext uri="{BB962C8B-B14F-4D97-AF65-F5344CB8AC3E}">
        <p14:creationId xmlns:p14="http://schemas.microsoft.com/office/powerpoint/2010/main" val="208397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 anchor="ctr">
            <a:normAutofit/>
          </a:bodyPr>
          <a:lstStyle/>
          <a:p>
            <a:r>
              <a:rPr lang="da-DK" dirty="0"/>
              <a:t>De planetære grænser overholdes ikke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1CED68B-114D-7337-B61A-50A2C1F26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773141"/>
            <a:ext cx="6460652" cy="437709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3F1B53D-2A4A-BE0D-47C6-F10BB667FDD8}"/>
              </a:ext>
            </a:extLst>
          </p:cNvPr>
          <p:cNvSpPr txBox="1"/>
          <p:nvPr/>
        </p:nvSpPr>
        <p:spPr>
          <a:xfrm>
            <a:off x="838200" y="5863709"/>
            <a:ext cx="649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Kilde: Stockholm </a:t>
            </a:r>
            <a:r>
              <a:rPr lang="da-DK" sz="1200" dirty="0" err="1"/>
              <a:t>Resilience</a:t>
            </a:r>
            <a:r>
              <a:rPr lang="da-DK" sz="1200" dirty="0"/>
              <a:t> Centre</a:t>
            </a:r>
          </a:p>
        </p:txBody>
      </p:sp>
      <p:pic>
        <p:nvPicPr>
          <p:cNvPr id="3" name="Pladsholder til indhold 9">
            <a:extLst>
              <a:ext uri="{FF2B5EF4-FFF2-40B4-BE49-F238E27FC236}">
                <a16:creationId xmlns:a16="http://schemas.microsoft.com/office/drawing/2014/main" id="{6CC45147-86C4-F526-4CE0-3D0345903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02" y="1928652"/>
            <a:ext cx="4527848" cy="35027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174E331-D165-806D-D9D3-E57415397F1A}"/>
              </a:ext>
            </a:extLst>
          </p:cNvPr>
          <p:cNvSpPr txBox="1"/>
          <p:nvPr/>
        </p:nvSpPr>
        <p:spPr>
          <a:xfrm>
            <a:off x="7839075" y="5863709"/>
            <a:ext cx="293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Kilde: University of Leeds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314C647-D633-15D5-D193-541A0FEB2793}"/>
              </a:ext>
            </a:extLst>
          </p:cNvPr>
          <p:cNvSpPr txBox="1"/>
          <p:nvPr/>
        </p:nvSpPr>
        <p:spPr>
          <a:xfrm>
            <a:off x="1714500" y="1466987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u="sng" dirty="0"/>
              <a:t>Det globale billede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AD7C034-EF76-0744-4B71-9AD50E0A3316}"/>
              </a:ext>
            </a:extLst>
          </p:cNvPr>
          <p:cNvSpPr txBox="1"/>
          <p:nvPr/>
        </p:nvSpPr>
        <p:spPr>
          <a:xfrm>
            <a:off x="7688029" y="1466987"/>
            <a:ext cx="286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u="sng" dirty="0"/>
              <a:t>Det nationale billede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166EB434-3297-EA1D-9F65-A4290488609C}"/>
              </a:ext>
            </a:extLst>
          </p:cNvPr>
          <p:cNvSpPr txBox="1"/>
          <p:nvPr/>
        </p:nvSpPr>
        <p:spPr>
          <a:xfrm>
            <a:off x="838200" y="1029823"/>
            <a:ext cx="1061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- Og ændret arealanvendelse står centralt, hvis vi skal holde os inden for grænserne. </a:t>
            </a:r>
          </a:p>
        </p:txBody>
      </p:sp>
    </p:spTree>
    <p:extLst>
      <p:ext uri="{BB962C8B-B14F-4D97-AF65-F5344CB8AC3E}">
        <p14:creationId xmlns:p14="http://schemas.microsoft.com/office/powerpoint/2010/main" val="219384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udendørs, vand, natur&#10;&#10;Automatisk genereret beskrivelse">
            <a:extLst>
              <a:ext uri="{FF2B5EF4-FFF2-40B4-BE49-F238E27FC236}">
                <a16:creationId xmlns:a16="http://schemas.microsoft.com/office/drawing/2014/main" id="{A947B3E0-BF16-C2F5-12ED-A734273444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7"/>
          <a:stretch/>
        </p:blipFill>
        <p:spPr>
          <a:xfrm>
            <a:off x="5829299" y="152082"/>
            <a:ext cx="4772025" cy="589629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BE4164-85E7-F1E5-C033-93B1BEA8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Klimatilpasning medfører </a:t>
            </a:r>
            <a:r>
              <a:rPr lang="da-DK" b="1" dirty="0">
                <a:solidFill>
                  <a:schemeClr val="bg1"/>
                </a:solidFill>
              </a:rPr>
              <a:t>ændret arealanvendelse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9EA423-2FF8-BD33-F397-84680D4052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Stigende havvand</a:t>
            </a:r>
          </a:p>
          <a:p>
            <a:r>
              <a:rPr lang="da-DK" dirty="0"/>
              <a:t>Øget risiko for skybrud</a:t>
            </a:r>
          </a:p>
          <a:p>
            <a:r>
              <a:rPr lang="da-DK" dirty="0"/>
              <a:t>Øget risiko for tørkeperioder</a:t>
            </a:r>
          </a:p>
          <a:p>
            <a:r>
              <a:rPr lang="da-DK" dirty="0"/>
              <a:t>Øget risiko for hedebølger</a:t>
            </a:r>
          </a:p>
          <a:p>
            <a:endParaRPr lang="da-DK" dirty="0"/>
          </a:p>
          <a:p>
            <a:r>
              <a:rPr lang="da-DK" dirty="0"/>
              <a:t>Uanset hvad vil klimaforandringerne medfører behov for ændring i hvordan vi kan bruge vores arealer</a:t>
            </a:r>
          </a:p>
        </p:txBody>
      </p:sp>
    </p:spTree>
    <p:extLst>
      <p:ext uri="{BB962C8B-B14F-4D97-AF65-F5344CB8AC3E}">
        <p14:creationId xmlns:p14="http://schemas.microsoft.com/office/powerpoint/2010/main" val="41999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CBFD8-B7A3-D018-78A3-D3774C82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Der er allerede nu kamp om arealerne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F5D6BA-282C-7643-24C0-003FC27F86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Fødevarer</a:t>
            </a:r>
          </a:p>
          <a:p>
            <a:r>
              <a:rPr lang="da-DK" dirty="0"/>
              <a:t>Energi</a:t>
            </a:r>
          </a:p>
          <a:p>
            <a:r>
              <a:rPr lang="da-DK" dirty="0"/>
              <a:t>Råstoffer</a:t>
            </a:r>
          </a:p>
          <a:p>
            <a:r>
              <a:rPr lang="da-DK" dirty="0"/>
              <a:t>Byudvikling</a:t>
            </a:r>
          </a:p>
          <a:p>
            <a:r>
              <a:rPr lang="da-DK" dirty="0"/>
              <a:t>Mobilitet</a:t>
            </a:r>
          </a:p>
          <a:p>
            <a:r>
              <a:rPr lang="da-DK" dirty="0"/>
              <a:t>Økonomiske udvikling</a:t>
            </a:r>
          </a:p>
          <a:p>
            <a:r>
              <a:rPr lang="da-DK" dirty="0"/>
              <a:t>Rekreation</a:t>
            </a:r>
          </a:p>
          <a:p>
            <a:r>
              <a:rPr lang="da-DK" dirty="0"/>
              <a:t>….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9728798-C5FB-771D-3330-F454DF882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8300" y="1825625"/>
            <a:ext cx="41624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”Læg alle de vedtagne planer og mål for anvendelsen af Danmarks areal sammen … Tilsammen fylder det </a:t>
            </a:r>
            <a:r>
              <a:rPr lang="da-DK" sz="2400" b="1" dirty="0"/>
              <a:t>130 -</a:t>
            </a:r>
            <a:r>
              <a:rPr lang="da-DK" sz="2400" dirty="0"/>
              <a:t>     </a:t>
            </a:r>
            <a:r>
              <a:rPr lang="da-DK" sz="2400" b="1" dirty="0"/>
              <a:t>140</a:t>
            </a:r>
            <a:r>
              <a:rPr lang="da-DK" sz="2400" dirty="0"/>
              <a:t> procent af Danmarks              areal.”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”Der skal prioriteres”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Teknologirådet, 2017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AB643EF-B189-79F4-2DDF-66FF318AB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60" t="15278" r="34844" b="11389"/>
          <a:stretch/>
        </p:blipFill>
        <p:spPr>
          <a:xfrm rot="636191">
            <a:off x="9013844" y="1980378"/>
            <a:ext cx="2775347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7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280B0-11A6-4DFC-AFFC-263560630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125200" cy="820208"/>
          </a:xfrm>
        </p:spPr>
        <p:txBody>
          <a:bodyPr>
            <a:noAutofit/>
          </a:bodyPr>
          <a:lstStyle/>
          <a:p>
            <a:r>
              <a:rPr lang="da-DK" dirty="0"/>
              <a:t>Nationalt projekt tegner et billede af fremtiden arealanvendelse</a:t>
            </a:r>
          </a:p>
        </p:txBody>
      </p:sp>
      <p:graphicFrame>
        <p:nvGraphicFramePr>
          <p:cNvPr id="19" name="Pladsholder til indhold 5">
            <a:extLst>
              <a:ext uri="{FF2B5EF4-FFF2-40B4-BE49-F238E27FC236}">
                <a16:creationId xmlns:a16="http://schemas.microsoft.com/office/drawing/2014/main" id="{0BC45167-98AD-36C7-4FEE-CAEBB51C45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381078"/>
              </p:ext>
            </p:extLst>
          </p:nvPr>
        </p:nvGraphicFramePr>
        <p:xfrm>
          <a:off x="838198" y="3043238"/>
          <a:ext cx="10515600" cy="157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D2CEE63A-00B5-F632-4973-2892EAC4BE29}"/>
              </a:ext>
            </a:extLst>
          </p:cNvPr>
          <p:cNvSpPr txBox="1"/>
          <p:nvPr/>
        </p:nvSpPr>
        <p:spPr>
          <a:xfrm>
            <a:off x="838198" y="1301485"/>
            <a:ext cx="106775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Spørgsmålet er </a:t>
            </a:r>
            <a:r>
              <a:rPr lang="da-DK" sz="2800" u="sng" dirty="0"/>
              <a:t>ikke</a:t>
            </a:r>
            <a:r>
              <a:rPr lang="da-DK" sz="2800" dirty="0"/>
              <a:t>: ”Hvordan holder vi os inden for de planetære grænser og er klimarobuste?”</a:t>
            </a:r>
          </a:p>
          <a:p>
            <a:endParaRPr lang="da-DK" sz="2800" dirty="0"/>
          </a:p>
          <a:p>
            <a:r>
              <a:rPr lang="da-DK" sz="2800" dirty="0"/>
              <a:t>Spørgsmålet er ”Hvordan </a:t>
            </a:r>
            <a:r>
              <a:rPr lang="da-DK" sz="2800" u="sng" dirty="0"/>
              <a:t>vil vi gerne have</a:t>
            </a:r>
            <a:r>
              <a:rPr lang="da-DK" sz="2800" dirty="0"/>
              <a:t>, at sådan et Danmark ser ud?”</a:t>
            </a:r>
          </a:p>
          <a:p>
            <a:endParaRPr lang="da-DK" sz="2400" dirty="0"/>
          </a:p>
          <a:p>
            <a:endParaRPr lang="da-DK" dirty="0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9605328B-B335-4A9D-0349-3DFAAB3F38E6}"/>
              </a:ext>
            </a:extLst>
          </p:cNvPr>
          <p:cNvGrpSpPr/>
          <p:nvPr/>
        </p:nvGrpSpPr>
        <p:grpSpPr>
          <a:xfrm>
            <a:off x="457199" y="4854654"/>
            <a:ext cx="11287126" cy="1155621"/>
            <a:chOff x="457199" y="4854654"/>
            <a:chExt cx="11287126" cy="1155621"/>
          </a:xfrm>
        </p:grpSpPr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C36CB5D4-0DB7-EC69-2FF3-EADFF21ACB13}"/>
                </a:ext>
              </a:extLst>
            </p:cNvPr>
            <p:cNvGrpSpPr/>
            <p:nvPr/>
          </p:nvGrpSpPr>
          <p:grpSpPr>
            <a:xfrm>
              <a:off x="457199" y="5623190"/>
              <a:ext cx="11287126" cy="387085"/>
              <a:chOff x="457199" y="5623190"/>
              <a:chExt cx="11287126" cy="387085"/>
            </a:xfrm>
          </p:grpSpPr>
          <p:sp>
            <p:nvSpPr>
              <p:cNvPr id="3" name="Pil: højre 2">
                <a:extLst>
                  <a:ext uri="{FF2B5EF4-FFF2-40B4-BE49-F238E27FC236}">
                    <a16:creationId xmlns:a16="http://schemas.microsoft.com/office/drawing/2014/main" id="{59F3FE0D-B013-C9DB-0658-6822491F92E3}"/>
                  </a:ext>
                </a:extLst>
              </p:cNvPr>
              <p:cNvSpPr/>
              <p:nvPr/>
            </p:nvSpPr>
            <p:spPr>
              <a:xfrm>
                <a:off x="685800" y="5623190"/>
                <a:ext cx="10829924" cy="387085"/>
              </a:xfrm>
              <a:prstGeom prst="right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" name="Tekstfelt 4">
                <a:extLst>
                  <a:ext uri="{FF2B5EF4-FFF2-40B4-BE49-F238E27FC236}">
                    <a16:creationId xmlns:a16="http://schemas.microsoft.com/office/drawing/2014/main" id="{DCBA4749-21EC-EB74-9668-59DDE9189538}"/>
                  </a:ext>
                </a:extLst>
              </p:cNvPr>
              <p:cNvSpPr txBox="1"/>
              <p:nvPr/>
            </p:nvSpPr>
            <p:spPr>
              <a:xfrm>
                <a:off x="457199" y="5637491"/>
                <a:ext cx="942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dirty="0"/>
                  <a:t>2022</a:t>
                </a:r>
              </a:p>
            </p:txBody>
          </p:sp>
          <p:sp>
            <p:nvSpPr>
              <p:cNvPr id="6" name="Tekstfelt 5">
                <a:extLst>
                  <a:ext uri="{FF2B5EF4-FFF2-40B4-BE49-F238E27FC236}">
                    <a16:creationId xmlns:a16="http://schemas.microsoft.com/office/drawing/2014/main" id="{F5F69A46-A53F-0E41-08D4-D5A5DA7F0644}"/>
                  </a:ext>
                </a:extLst>
              </p:cNvPr>
              <p:cNvSpPr txBox="1"/>
              <p:nvPr/>
            </p:nvSpPr>
            <p:spPr>
              <a:xfrm>
                <a:off x="3812385" y="5637491"/>
                <a:ext cx="942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dirty="0"/>
                  <a:t>2023</a:t>
                </a:r>
              </a:p>
            </p:txBody>
          </p:sp>
          <p:sp>
            <p:nvSpPr>
              <p:cNvPr id="7" name="Tekstfelt 6">
                <a:extLst>
                  <a:ext uri="{FF2B5EF4-FFF2-40B4-BE49-F238E27FC236}">
                    <a16:creationId xmlns:a16="http://schemas.microsoft.com/office/drawing/2014/main" id="{DF26BC6F-8773-B815-462D-23FB4428A49C}"/>
                  </a:ext>
                </a:extLst>
              </p:cNvPr>
              <p:cNvSpPr txBox="1"/>
              <p:nvPr/>
            </p:nvSpPr>
            <p:spPr>
              <a:xfrm>
                <a:off x="7436641" y="5637491"/>
                <a:ext cx="942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dirty="0"/>
                  <a:t>2024</a:t>
                </a:r>
              </a:p>
            </p:txBody>
          </p:sp>
          <p:sp>
            <p:nvSpPr>
              <p:cNvPr id="8" name="Tekstfelt 7">
                <a:extLst>
                  <a:ext uri="{FF2B5EF4-FFF2-40B4-BE49-F238E27FC236}">
                    <a16:creationId xmlns:a16="http://schemas.microsoft.com/office/drawing/2014/main" id="{4EE3E545-E270-D059-55EC-D8A6ADF4FA48}"/>
                  </a:ext>
                </a:extLst>
              </p:cNvPr>
              <p:cNvSpPr txBox="1"/>
              <p:nvPr/>
            </p:nvSpPr>
            <p:spPr>
              <a:xfrm>
                <a:off x="10801350" y="5637491"/>
                <a:ext cx="942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dirty="0"/>
                  <a:t>2025</a:t>
                </a:r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27976B8-CE1E-D347-5406-73CEA7F7684B}"/>
                </a:ext>
              </a:extLst>
            </p:cNvPr>
            <p:cNvSpPr/>
            <p:nvPr/>
          </p:nvSpPr>
          <p:spPr>
            <a:xfrm>
              <a:off x="2434828" y="5593558"/>
              <a:ext cx="352425" cy="36933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7E8C46A5-971D-C8CF-BBA2-4A5C797ED131}"/>
                </a:ext>
              </a:extLst>
            </p:cNvPr>
            <p:cNvSpPr txBox="1"/>
            <p:nvPr/>
          </p:nvSpPr>
          <p:spPr>
            <a:xfrm>
              <a:off x="2120505" y="4854654"/>
              <a:ext cx="1143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Her er De</a:t>
              </a:r>
            </a:p>
          </p:txBody>
        </p:sp>
        <p:sp>
          <p:nvSpPr>
            <p:cNvPr id="12" name="Stjerne: 5 takker 11">
              <a:extLst>
                <a:ext uri="{FF2B5EF4-FFF2-40B4-BE49-F238E27FC236}">
                  <a16:creationId xmlns:a16="http://schemas.microsoft.com/office/drawing/2014/main" id="{7D6D4022-C9E4-00CD-45ED-3FBC2523A62E}"/>
                </a:ext>
              </a:extLst>
            </p:cNvPr>
            <p:cNvSpPr/>
            <p:nvPr/>
          </p:nvSpPr>
          <p:spPr>
            <a:xfrm>
              <a:off x="4591050" y="5593558"/>
              <a:ext cx="392911" cy="36933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Stjerne: 5 takker 12">
              <a:extLst>
                <a:ext uri="{FF2B5EF4-FFF2-40B4-BE49-F238E27FC236}">
                  <a16:creationId xmlns:a16="http://schemas.microsoft.com/office/drawing/2014/main" id="{ECCF6437-EAC4-CE21-E542-685CFBEAED5E}"/>
                </a:ext>
              </a:extLst>
            </p:cNvPr>
            <p:cNvSpPr/>
            <p:nvPr/>
          </p:nvSpPr>
          <p:spPr>
            <a:xfrm>
              <a:off x="9722640" y="5593558"/>
              <a:ext cx="392911" cy="36933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2C8639C8-90D8-517D-87C5-262807DAA71B}"/>
                </a:ext>
              </a:extLst>
            </p:cNvPr>
            <p:cNvSpPr txBox="1"/>
            <p:nvPr/>
          </p:nvSpPr>
          <p:spPr>
            <a:xfrm>
              <a:off x="4025505" y="4854654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Opstartsevent</a:t>
              </a:r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D4EF65D2-B777-36D5-3C24-C809209AA9C9}"/>
                </a:ext>
              </a:extLst>
            </p:cNvPr>
            <p:cNvSpPr txBox="1"/>
            <p:nvPr/>
          </p:nvSpPr>
          <p:spPr>
            <a:xfrm>
              <a:off x="8829675" y="4859120"/>
              <a:ext cx="2914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Afslutningsevent – diskussion af anbefalinger </a:t>
              </a:r>
              <a:r>
                <a:rPr lang="da-DK" dirty="0" err="1"/>
                <a:t>etc</a:t>
              </a:r>
              <a:endParaRPr lang="da-DK" dirty="0"/>
            </a:p>
          </p:txBody>
        </p:sp>
        <p:cxnSp>
          <p:nvCxnSpPr>
            <p:cNvPr id="17" name="Lige pilforbindelse 16">
              <a:extLst>
                <a:ext uri="{FF2B5EF4-FFF2-40B4-BE49-F238E27FC236}">
                  <a16:creationId xmlns:a16="http://schemas.microsoft.com/office/drawing/2014/main" id="{5D52B79D-1C37-3FD2-009A-EDDEFB099A0C}"/>
                </a:ext>
              </a:extLst>
            </p:cNvPr>
            <p:cNvCxnSpPr>
              <a:stCxn id="14" idx="2"/>
            </p:cNvCxnSpPr>
            <p:nvPr/>
          </p:nvCxnSpPr>
          <p:spPr>
            <a:xfrm>
              <a:off x="4787505" y="5223986"/>
              <a:ext cx="0" cy="221689"/>
            </a:xfrm>
            <a:prstGeom prst="straightConnector1">
              <a:avLst/>
            </a:prstGeom>
            <a:ln>
              <a:solidFill>
                <a:srgbClr val="A4C35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pilforbindelse 17">
              <a:extLst>
                <a:ext uri="{FF2B5EF4-FFF2-40B4-BE49-F238E27FC236}">
                  <a16:creationId xmlns:a16="http://schemas.microsoft.com/office/drawing/2014/main" id="{99B6ACAC-76F9-784E-07BA-F0985C1571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4855" y="5223986"/>
              <a:ext cx="1" cy="281465"/>
            </a:xfrm>
            <a:prstGeom prst="straightConnector1">
              <a:avLst/>
            </a:prstGeom>
            <a:ln>
              <a:solidFill>
                <a:srgbClr val="A4C35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ge pilforbindelse 20">
              <a:extLst>
                <a:ext uri="{FF2B5EF4-FFF2-40B4-BE49-F238E27FC236}">
                  <a16:creationId xmlns:a16="http://schemas.microsoft.com/office/drawing/2014/main" id="{7B0749F2-F40D-B31D-BA87-CB93E35BF86C}"/>
                </a:ext>
              </a:extLst>
            </p:cNvPr>
            <p:cNvCxnSpPr/>
            <p:nvPr/>
          </p:nvCxnSpPr>
          <p:spPr>
            <a:xfrm>
              <a:off x="9915525" y="5394606"/>
              <a:ext cx="0" cy="221689"/>
            </a:xfrm>
            <a:prstGeom prst="straightConnector1">
              <a:avLst/>
            </a:prstGeom>
            <a:ln>
              <a:solidFill>
                <a:srgbClr val="A4C35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229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29AF8-1EA7-9865-CEC6-EA0520F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Fremtidsbillederne skal rummes inden for de planetære grænser – men også inden for Danmarkskortet</a:t>
            </a:r>
          </a:p>
        </p:txBody>
      </p:sp>
      <p:pic>
        <p:nvPicPr>
          <p:cNvPr id="5" name="Pladsholder til indhold 4" descr="Dans kontur">
            <a:extLst>
              <a:ext uri="{FF2B5EF4-FFF2-40B4-BE49-F238E27FC236}">
                <a16:creationId xmlns:a16="http://schemas.microsoft.com/office/drawing/2014/main" id="{49FF5526-6369-F940-A28D-C1E4E0F65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1280" y="1708626"/>
            <a:ext cx="1920240" cy="1920240"/>
          </a:xfrm>
        </p:spPr>
      </p:pic>
      <p:pic>
        <p:nvPicPr>
          <p:cNvPr id="7" name="Grafik 6" descr="Batteri, der oplades med massiv udfyldning">
            <a:extLst>
              <a:ext uri="{FF2B5EF4-FFF2-40B4-BE49-F238E27FC236}">
                <a16:creationId xmlns:a16="http://schemas.microsoft.com/office/drawing/2014/main" id="{0A13C9A8-6B08-16F6-863F-3DD70B230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0159" y="2182664"/>
            <a:ext cx="1173761" cy="1173761"/>
          </a:xfrm>
          <a:prstGeom prst="rect">
            <a:avLst/>
          </a:prstGeom>
        </p:spPr>
      </p:pic>
      <p:pic>
        <p:nvPicPr>
          <p:cNvPr id="9" name="Grafik 8" descr="Bakker kontur">
            <a:extLst>
              <a:ext uri="{FF2B5EF4-FFF2-40B4-BE49-F238E27FC236}">
                <a16:creationId xmlns:a16="http://schemas.microsoft.com/office/drawing/2014/main" id="{FE07DB27-2D33-3747-8990-BCAD537B7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54865" y="2090198"/>
            <a:ext cx="1173761" cy="1173761"/>
          </a:xfrm>
          <a:prstGeom prst="rect">
            <a:avLst/>
          </a:prstGeom>
        </p:spPr>
      </p:pic>
      <p:pic>
        <p:nvPicPr>
          <p:cNvPr id="11" name="Grafik 10" descr="Afgrøder kontur">
            <a:extLst>
              <a:ext uri="{FF2B5EF4-FFF2-40B4-BE49-F238E27FC236}">
                <a16:creationId xmlns:a16="http://schemas.microsoft.com/office/drawing/2014/main" id="{388F7A5B-E7A8-D9A3-A61B-56EFA8A469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57400" y="2050585"/>
            <a:ext cx="1305840" cy="1305840"/>
          </a:xfrm>
          <a:prstGeom prst="rect">
            <a:avLst/>
          </a:prstGeom>
        </p:spPr>
      </p:pic>
      <p:pic>
        <p:nvPicPr>
          <p:cNvPr id="13" name="Grafik 12" descr="Computer med massiv udfyldning">
            <a:extLst>
              <a:ext uri="{FF2B5EF4-FFF2-40B4-BE49-F238E27FC236}">
                <a16:creationId xmlns:a16="http://schemas.microsoft.com/office/drawing/2014/main" id="{D0C9598E-457D-591D-67C5-30CE821CA2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74092" y="1244519"/>
            <a:ext cx="1012614" cy="1012614"/>
          </a:xfrm>
          <a:prstGeom prst="rect">
            <a:avLst/>
          </a:prstGeom>
        </p:spPr>
      </p:pic>
      <p:pic>
        <p:nvPicPr>
          <p:cNvPr id="15" name="Grafik 14" descr="Cirkeldiagram 0% med massiv udfyldning">
            <a:extLst>
              <a:ext uri="{FF2B5EF4-FFF2-40B4-BE49-F238E27FC236}">
                <a16:creationId xmlns:a16="http://schemas.microsoft.com/office/drawing/2014/main" id="{6C7F019A-F9CE-F169-6793-B32EAA0968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24132" y="2257133"/>
            <a:ext cx="1171867" cy="1171867"/>
          </a:xfrm>
          <a:prstGeom prst="rect">
            <a:avLst/>
          </a:prstGeom>
        </p:spPr>
      </p:pic>
      <p:pic>
        <p:nvPicPr>
          <p:cNvPr id="17" name="Grafik 16" descr="Pil: Let kurve med massiv udfyldning">
            <a:extLst>
              <a:ext uri="{FF2B5EF4-FFF2-40B4-BE49-F238E27FC236}">
                <a16:creationId xmlns:a16="http://schemas.microsoft.com/office/drawing/2014/main" id="{758147D6-A182-FA9B-A2AF-BD08A1F138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 flipV="1">
            <a:off x="6084228" y="2299645"/>
            <a:ext cx="1545931" cy="939800"/>
          </a:xfrm>
          <a:prstGeom prst="rect">
            <a:avLst/>
          </a:prstGeom>
        </p:spPr>
      </p:pic>
      <p:pic>
        <p:nvPicPr>
          <p:cNvPr id="19" name="Grafik 18" descr="Pil: Let kurve med massiv udfyldning">
            <a:extLst>
              <a:ext uri="{FF2B5EF4-FFF2-40B4-BE49-F238E27FC236}">
                <a16:creationId xmlns:a16="http://schemas.microsoft.com/office/drawing/2014/main" id="{4DE3B114-0CDB-F043-F0C6-5A476FD7FC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3413760" y="2257133"/>
            <a:ext cx="1510372" cy="914400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BB4A8C45-AEA3-934A-8D3D-DB6F153AB80D}"/>
              </a:ext>
            </a:extLst>
          </p:cNvPr>
          <p:cNvSpPr txBox="1"/>
          <p:nvPr/>
        </p:nvSpPr>
        <p:spPr>
          <a:xfrm>
            <a:off x="1364907" y="3675104"/>
            <a:ext cx="2001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u="sng" dirty="0"/>
              <a:t>Mennesket</a:t>
            </a:r>
          </a:p>
          <a:p>
            <a:pPr algn="ctr"/>
            <a:r>
              <a:rPr lang="da-DK" sz="2800" dirty="0"/>
              <a:t>-</a:t>
            </a:r>
          </a:p>
          <a:p>
            <a:pPr algn="ctr"/>
            <a:r>
              <a:rPr lang="da-DK" sz="2800" dirty="0"/>
              <a:t>det gode liv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614ECD3D-3840-44B6-51DF-07BBBDC2375F}"/>
              </a:ext>
            </a:extLst>
          </p:cNvPr>
          <p:cNvSpPr txBox="1"/>
          <p:nvPr/>
        </p:nvSpPr>
        <p:spPr>
          <a:xfrm>
            <a:off x="4524670" y="3469966"/>
            <a:ext cx="2001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/>
              <a:t>De planetære grænser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DCDCAD76-6CB7-FDA7-A302-9B8DC7FFA0B8}"/>
              </a:ext>
            </a:extLst>
          </p:cNvPr>
          <p:cNvSpPr txBox="1"/>
          <p:nvPr/>
        </p:nvSpPr>
        <p:spPr>
          <a:xfrm>
            <a:off x="7400925" y="3470329"/>
            <a:ext cx="4686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u="sng" dirty="0"/>
              <a:t>Beregningerne</a:t>
            </a:r>
          </a:p>
          <a:p>
            <a:pPr algn="ctr"/>
            <a:r>
              <a:rPr lang="da-DK" sz="2800" dirty="0"/>
              <a:t>-</a:t>
            </a:r>
          </a:p>
          <a:p>
            <a:pPr algn="ctr"/>
            <a:r>
              <a:rPr lang="da-DK" sz="2800" dirty="0"/>
              <a:t>Er der plads, energi, råstoffer, mad </a:t>
            </a:r>
            <a:r>
              <a:rPr lang="da-DK" sz="2800" dirty="0" err="1"/>
              <a:t>etc</a:t>
            </a:r>
            <a:r>
              <a:rPr lang="da-DK" sz="2800" dirty="0"/>
              <a:t> nok?</a:t>
            </a:r>
          </a:p>
        </p:txBody>
      </p:sp>
    </p:spTree>
    <p:extLst>
      <p:ext uri="{BB962C8B-B14F-4D97-AF65-F5344CB8AC3E}">
        <p14:creationId xmlns:p14="http://schemas.microsoft.com/office/powerpoint/2010/main" val="375126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9588C-8F0B-414C-AE28-D7B4945E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et fremtidsbillede?</a:t>
            </a:r>
          </a:p>
        </p:txBody>
      </p:sp>
      <p:pic>
        <p:nvPicPr>
          <p:cNvPr id="32" name="Grafik 31" descr="Landbrug kontur">
            <a:extLst>
              <a:ext uri="{FF2B5EF4-FFF2-40B4-BE49-F238E27FC236}">
                <a16:creationId xmlns:a16="http://schemas.microsoft.com/office/drawing/2014/main" id="{8980E200-0BFB-0F67-59AC-6386ED77B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250" y="3022495"/>
            <a:ext cx="914400" cy="914400"/>
          </a:xfrm>
          <a:prstGeom prst="rect">
            <a:avLst/>
          </a:prstGeom>
        </p:spPr>
      </p:pic>
      <p:pic>
        <p:nvPicPr>
          <p:cNvPr id="34" name="Grafik 33" descr="Kvarter kontur">
            <a:extLst>
              <a:ext uri="{FF2B5EF4-FFF2-40B4-BE49-F238E27FC236}">
                <a16:creationId xmlns:a16="http://schemas.microsoft.com/office/drawing/2014/main" id="{D0A4CDAF-9E68-0717-3F33-D51FFBCBF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4525" y="1087967"/>
            <a:ext cx="914400" cy="914400"/>
          </a:xfrm>
          <a:prstGeom prst="rect">
            <a:avLst/>
          </a:prstGeom>
        </p:spPr>
      </p:pic>
      <p:pic>
        <p:nvPicPr>
          <p:cNvPr id="36" name="Grafik 35" descr="Bakkescene kontur">
            <a:extLst>
              <a:ext uri="{FF2B5EF4-FFF2-40B4-BE49-F238E27FC236}">
                <a16:creationId xmlns:a16="http://schemas.microsoft.com/office/drawing/2014/main" id="{4FC7BA33-306E-B1C3-D676-4B9668221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78925" y="1809750"/>
            <a:ext cx="914400" cy="914400"/>
          </a:xfrm>
          <a:prstGeom prst="rect">
            <a:avLst/>
          </a:prstGeom>
        </p:spPr>
      </p:pic>
      <p:pic>
        <p:nvPicPr>
          <p:cNvPr id="38" name="Grafik 37" descr="Skovscene kontur">
            <a:extLst>
              <a:ext uri="{FF2B5EF4-FFF2-40B4-BE49-F238E27FC236}">
                <a16:creationId xmlns:a16="http://schemas.microsoft.com/office/drawing/2014/main" id="{0F558B57-CD17-1745-3E4D-234979449B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2250" y="2891366"/>
            <a:ext cx="914400" cy="914400"/>
          </a:xfrm>
          <a:prstGeom prst="rect">
            <a:avLst/>
          </a:prstGeom>
        </p:spPr>
      </p:pic>
      <p:pic>
        <p:nvPicPr>
          <p:cNvPr id="40" name="Grafik 39" descr="Bil kontur">
            <a:extLst>
              <a:ext uri="{FF2B5EF4-FFF2-40B4-BE49-F238E27FC236}">
                <a16:creationId xmlns:a16="http://schemas.microsoft.com/office/drawing/2014/main" id="{ED312CA7-7A69-1D6A-6A2D-82B75EE5BF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86125" y="2705100"/>
            <a:ext cx="723900" cy="723900"/>
          </a:xfrm>
          <a:prstGeom prst="rect">
            <a:avLst/>
          </a:prstGeom>
        </p:spPr>
      </p:pic>
      <p:sp>
        <p:nvSpPr>
          <p:cNvPr id="41" name="Tekstfelt 40">
            <a:extLst>
              <a:ext uri="{FF2B5EF4-FFF2-40B4-BE49-F238E27FC236}">
                <a16:creationId xmlns:a16="http://schemas.microsoft.com/office/drawing/2014/main" id="{D6DD475D-4085-FA0F-B891-0D89BAE693CC}"/>
              </a:ext>
            </a:extLst>
          </p:cNvPr>
          <p:cNvSpPr txBox="1"/>
          <p:nvPr/>
        </p:nvSpPr>
        <p:spPr>
          <a:xfrm>
            <a:off x="426225" y="2002367"/>
            <a:ext cx="202882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u="sng" dirty="0"/>
              <a:t>Beskrivelse</a:t>
            </a:r>
          </a:p>
          <a:p>
            <a:r>
              <a:rPr lang="da-DK" dirty="0"/>
              <a:t>I ord og billeder af landskabet og måden folk bor og lever på</a:t>
            </a:r>
          </a:p>
        </p:txBody>
      </p:sp>
      <p:pic>
        <p:nvPicPr>
          <p:cNvPr id="43" name="Grafik 42" descr="Sporvogn kontur">
            <a:extLst>
              <a:ext uri="{FF2B5EF4-FFF2-40B4-BE49-F238E27FC236}">
                <a16:creationId xmlns:a16="http://schemas.microsoft.com/office/drawing/2014/main" id="{7847BA5F-CA05-D424-6691-382438816B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88386" y="2111339"/>
            <a:ext cx="581063" cy="581063"/>
          </a:xfrm>
          <a:prstGeom prst="rect">
            <a:avLst/>
          </a:prstGeom>
        </p:spPr>
      </p:pic>
      <p:pic>
        <p:nvPicPr>
          <p:cNvPr id="45" name="Grafik 44" descr="Højspændning kontur">
            <a:extLst>
              <a:ext uri="{FF2B5EF4-FFF2-40B4-BE49-F238E27FC236}">
                <a16:creationId xmlns:a16="http://schemas.microsoft.com/office/drawing/2014/main" id="{177F4A66-C134-8E57-0C50-2D63878518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86125" y="1185334"/>
            <a:ext cx="533400" cy="533400"/>
          </a:xfrm>
          <a:prstGeom prst="rect">
            <a:avLst/>
          </a:prstGeom>
        </p:spPr>
      </p:pic>
      <p:sp>
        <p:nvSpPr>
          <p:cNvPr id="46" name="Tekstfelt 45">
            <a:extLst>
              <a:ext uri="{FF2B5EF4-FFF2-40B4-BE49-F238E27FC236}">
                <a16:creationId xmlns:a16="http://schemas.microsoft.com/office/drawing/2014/main" id="{79D5D7C0-BEA8-FB12-EFEC-225A1B399911}"/>
              </a:ext>
            </a:extLst>
          </p:cNvPr>
          <p:cNvSpPr txBox="1"/>
          <p:nvPr/>
        </p:nvSpPr>
        <p:spPr>
          <a:xfrm>
            <a:off x="5124450" y="1333500"/>
            <a:ext cx="41148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u="sng" dirty="0"/>
              <a:t>Data bag de forskellige arealanvendelser:</a:t>
            </a:r>
          </a:p>
          <a:p>
            <a:r>
              <a:rPr lang="da-DK" dirty="0"/>
              <a:t>Biodiversitet: 		X ha</a:t>
            </a:r>
          </a:p>
          <a:p>
            <a:r>
              <a:rPr lang="da-DK" dirty="0"/>
              <a:t>Fødevareproduktion: 	Y ha</a:t>
            </a:r>
          </a:p>
          <a:p>
            <a:r>
              <a:rPr lang="da-DK" dirty="0"/>
              <a:t>Byer: 			Z ha</a:t>
            </a:r>
          </a:p>
          <a:p>
            <a:r>
              <a:rPr lang="da-DK" dirty="0"/>
              <a:t>….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FEDBDD86-A192-BA08-C4B7-402E36888055}"/>
              </a:ext>
            </a:extLst>
          </p:cNvPr>
          <p:cNvSpPr txBox="1"/>
          <p:nvPr/>
        </p:nvSpPr>
        <p:spPr>
          <a:xfrm>
            <a:off x="1435799" y="4148562"/>
            <a:ext cx="447922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u="sng" dirty="0"/>
              <a:t>Antagelser bag fremtidsbilledet:</a:t>
            </a:r>
          </a:p>
          <a:p>
            <a:r>
              <a:rPr lang="da-DK" dirty="0"/>
              <a:t>Energiforbrug</a:t>
            </a:r>
          </a:p>
          <a:p>
            <a:r>
              <a:rPr lang="da-DK" dirty="0"/>
              <a:t>Fødevareproduktion</a:t>
            </a:r>
          </a:p>
          <a:p>
            <a:r>
              <a:rPr lang="da-DK" dirty="0"/>
              <a:t>Politiske rammer for bosætning, mobilitet </a:t>
            </a:r>
            <a:r>
              <a:rPr lang="da-DK" dirty="0" err="1"/>
              <a:t>etc</a:t>
            </a:r>
            <a:endParaRPr lang="da-DK" dirty="0"/>
          </a:p>
          <a:p>
            <a:r>
              <a:rPr lang="da-DK" dirty="0"/>
              <a:t>…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80CF5BFD-E0E3-C0C3-F141-E56D3B2AD0DD}"/>
              </a:ext>
            </a:extLst>
          </p:cNvPr>
          <p:cNvSpPr txBox="1"/>
          <p:nvPr/>
        </p:nvSpPr>
        <p:spPr>
          <a:xfrm>
            <a:off x="6905625" y="3132899"/>
            <a:ext cx="4371975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u="sng" dirty="0"/>
              <a:t>Hvordan bruges fremtidsbillederne:</a:t>
            </a:r>
          </a:p>
          <a:p>
            <a:r>
              <a:rPr lang="da-DK" dirty="0"/>
              <a:t>Ved at etablere </a:t>
            </a:r>
            <a:r>
              <a:rPr lang="da-DK" u="sng" dirty="0"/>
              <a:t>flere forskellige </a:t>
            </a:r>
            <a:r>
              <a:rPr lang="da-DK" dirty="0"/>
              <a:t>fremtidsbilleder, hvor målene opnås på forskellige måder, bliver det muligt at sammenligne, identificere dilemmaer og udfordringer og starte en diskussion af, hvilken retning Danmark bør sigte efter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092FE37F-1A77-0F9C-C303-7683F6D834DC}"/>
              </a:ext>
            </a:extLst>
          </p:cNvPr>
          <p:cNvSpPr txBox="1"/>
          <p:nvPr/>
        </p:nvSpPr>
        <p:spPr>
          <a:xfrm>
            <a:off x="6648450" y="5362575"/>
            <a:ext cx="4848225" cy="8309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dirty="0"/>
              <a:t>Den præcise udformning afhænger af analyseprocessen og resultaterne</a:t>
            </a:r>
          </a:p>
        </p:txBody>
      </p:sp>
    </p:spTree>
    <p:extLst>
      <p:ext uri="{BB962C8B-B14F-4D97-AF65-F5344CB8AC3E}">
        <p14:creationId xmlns:p14="http://schemas.microsoft.com/office/powerpoint/2010/main" val="385380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DD793-000C-FCAF-E743-BA0A7496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Hovedstadsregionens rolle i et klimaneutralt Danmark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C97509-1A36-C9CE-5357-27F01205F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Hovedstadsregionens arealudfordringer er af en særlig karakter:</a:t>
            </a:r>
          </a:p>
          <a:p>
            <a:r>
              <a:rPr lang="da-DK" dirty="0"/>
              <a:t>6 pct. af arealet rummer en tredjedel af befolkningen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Projektets formål:</a:t>
            </a:r>
          </a:p>
          <a:p>
            <a:r>
              <a:rPr lang="da-DK" dirty="0"/>
              <a:t>At identificere og belyse Region Hovedstadens særlige arealmæssige udfordringer, med særlig fokus på relationen mellem by/bebyggelse og andre anvendelsesformål</a:t>
            </a:r>
          </a:p>
          <a:p>
            <a:r>
              <a:rPr lang="da-DK" dirty="0"/>
              <a:t>At pege på de særlige dilemmaer, regionen står i når det kommer til arealanvendelsen, og undersøge konsekvenserne ved forskellige strategier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68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8CFD5-ECFB-E2C7-242D-233F7A15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kommer der ud af Region Hovedstadens projekt?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A07F55-6864-BAAE-1F9C-7C7A2DA62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Konkrete produkter</a:t>
            </a:r>
          </a:p>
          <a:p>
            <a:r>
              <a:rPr lang="da-DK" sz="2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af klimaaftrykket ved forskellige typer byudvikling (og afvikling) og mulighederne ved alternative arealanvendelser</a:t>
            </a:r>
          </a:p>
          <a:p>
            <a:pPr lvl="1"/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Denne analyse vil gøre de klimamæssige og arealmæssige omkostninger og gevinster ved forskellige byudviklingsstrategier tydelige, så de kan sættes i relation til andre arealanvendelser.</a:t>
            </a:r>
            <a:endParaRPr lang="da-DK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Skriftlige </a:t>
            </a:r>
            <a:r>
              <a:rPr lang="da-DK" sz="28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vidensprodukter</a:t>
            </a:r>
            <a:r>
              <a:rPr lang="da-DK" sz="2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der destillerer indsigterne fra det nationale projekt i en Region Hovedstaden kontekst</a:t>
            </a:r>
          </a:p>
          <a:p>
            <a:pPr lvl="1"/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Viden, anbefalinger og dilemmaer, der kan kvalificere den politiske dialog om arealanvendelsen i Region Hovedstaden.</a:t>
            </a:r>
          </a:p>
          <a:p>
            <a:r>
              <a:rPr lang="da-DK" sz="2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Opbygning af netværk af fagfolk på tværs af indsatsområder i regionen</a:t>
            </a:r>
          </a:p>
          <a:p>
            <a:pPr lvl="1"/>
            <a:r>
              <a:rPr lang="da-DK" dirty="0">
                <a:cs typeface="Times New Roman" panose="02020603050405020304" pitchFamily="18" charset="0"/>
              </a:rPr>
              <a:t>Mange af fremtidens udfordringer kan kun løses ved effektiv samarbejde og koordinering på tværs af forskellige fagområder.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30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EF1E4393-A2EB-4431-A917-969F259E22FB}" vid="{2BC63716-E84A-4B92-B595-4901B289D0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996eb7-ff78-4421-bb70-54891c7c5398">
      <Terms xmlns="http://schemas.microsoft.com/office/infopath/2007/PartnerControls"/>
    </lcf76f155ced4ddcb4097134ff3c332f>
    <TaxCatchAll xmlns="40a5ce3d-3115-4cc2-b82e-b445ca4cf88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945C6BC4E51845ACF73EF432CB5498" ma:contentTypeVersion="16" ma:contentTypeDescription="Opret et nyt dokument." ma:contentTypeScope="" ma:versionID="26484b27e3a7afa8cfe20c85a9869be9">
  <xsd:schema xmlns:xsd="http://www.w3.org/2001/XMLSchema" xmlns:xs="http://www.w3.org/2001/XMLSchema" xmlns:p="http://schemas.microsoft.com/office/2006/metadata/properties" xmlns:ns2="5b996eb7-ff78-4421-bb70-54891c7c5398" xmlns:ns3="40a5ce3d-3115-4cc2-b82e-b445ca4cf884" targetNamespace="http://schemas.microsoft.com/office/2006/metadata/properties" ma:root="true" ma:fieldsID="80c0119cdbb2f37227b6a2a76e5a6a4b" ns2:_="" ns3:_="">
    <xsd:import namespace="5b996eb7-ff78-4421-bb70-54891c7c5398"/>
    <xsd:import namespace="40a5ce3d-3115-4cc2-b82e-b445ca4cf8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96eb7-ff78-4421-bb70-54891c7c53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a04d1c36-8379-433d-bf5d-02b77121cc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5ce3d-3115-4cc2-b82e-b445ca4cf88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72e2ca-5bfe-4c4e-836a-e3231493463f}" ma:internalName="TaxCatchAll" ma:showField="CatchAllData" ma:web="40a5ce3d-3115-4cc2-b82e-b445ca4cf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8C668A-A045-48ED-9103-059D663EA6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C48786-5237-4906-ACA4-432C7C888003}">
  <ds:schemaRefs>
    <ds:schemaRef ds:uri="http://schemas.microsoft.com/office/2006/metadata/properties"/>
    <ds:schemaRef ds:uri="http://schemas.microsoft.com/office/infopath/2007/PartnerControls"/>
    <ds:schemaRef ds:uri="5b996eb7-ff78-4421-bb70-54891c7c5398"/>
    <ds:schemaRef ds:uri="40a5ce3d-3115-4cc2-b82e-b445ca4cf884"/>
  </ds:schemaRefs>
</ds:datastoreItem>
</file>

<file path=customXml/itemProps3.xml><?xml version="1.0" encoding="utf-8"?>
<ds:datastoreItem xmlns:ds="http://schemas.openxmlformats.org/officeDocument/2006/customXml" ds:itemID="{216CC30B-88B7-48BF-85CC-C34470E22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996eb7-ff78-4421-bb70-54891c7c5398"/>
    <ds:schemaRef ds:uri="40a5ce3d-3115-4cc2-b82e-b445ca4cf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Præsentationsskabelon_dk</Template>
  <TotalTime>826</TotalTime>
  <Words>554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Office-tema</vt:lpstr>
      <vt:lpstr>Fremtidens arealanvendelse</vt:lpstr>
      <vt:lpstr>De planetære grænser overholdes ikke </vt:lpstr>
      <vt:lpstr>Klimatilpasning medfører ændret arealanvendelse</vt:lpstr>
      <vt:lpstr>Der er allerede nu kamp om arealerne</vt:lpstr>
      <vt:lpstr>Nationalt projekt tegner et billede af fremtiden arealanvendelse</vt:lpstr>
      <vt:lpstr>Fremtidsbillederne skal rummes inden for de planetære grænser – men også inden for Danmarkskortet</vt:lpstr>
      <vt:lpstr>Hvad er et fremtidsbillede?</vt:lpstr>
      <vt:lpstr>Hovedstadsregionens rolle i et klimaneutralt Danmark</vt:lpstr>
      <vt:lpstr>Hvad kommer der ud af Region Hovedstadens projekt?</vt:lpstr>
      <vt:lpstr>Tak for opmærksomheden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Fremtidens arealanvendelse</dc:title>
  <dc:creator>Tage Duer</dc:creator>
  <cp:lastModifiedBy>Julie Kirk Elbrønd</cp:lastModifiedBy>
  <cp:revision>9</cp:revision>
  <dcterms:created xsi:type="dcterms:W3CDTF">2022-04-25T07:58:04Z</dcterms:created>
  <dcterms:modified xsi:type="dcterms:W3CDTF">2022-09-27T18:31:24Z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352500</vt:r8>
  </property>
  <property fmtid="{D5CDD505-2E9C-101B-9397-08002B2CF9AE}" pid="3" name="ContentTypeId">
    <vt:lpwstr>0x010100D4945C6BC4E51845ACF73EF432CB5498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