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587" r:id="rId4"/>
    <p:sldId id="588" r:id="rId5"/>
    <p:sldId id="25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3944" autoAdjust="0"/>
  </p:normalViewPr>
  <p:slideViewPr>
    <p:cSldViewPr snapToGrid="0">
      <p:cViewPr varScale="1">
        <p:scale>
          <a:sx n="49" d="100"/>
          <a:sy n="49" d="100"/>
        </p:scale>
        <p:origin x="1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546FF-A364-4AF2-86DB-A88FB3BC67EB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B01D0-01AE-40C9-B4F4-E1EC805D38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B01D0-01AE-40C9-B4F4-E1EC805D382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254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Talenote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De her 4 principper ligger til grund for CAP-frameworket – som er et metode værktøj der er udviklet af C40 for hvad en helheds- og handlings-orienteret klimaplan skal indeholde</a:t>
            </a:r>
          </a:p>
          <a:p>
            <a:endParaRPr lang="da-DK" dirty="0"/>
          </a:p>
          <a:p>
            <a:r>
              <a:rPr lang="da-DK" b="1" dirty="0"/>
              <a:t>Udledningsneutral: </a:t>
            </a:r>
            <a:r>
              <a:rPr lang="da-DK" dirty="0"/>
              <a:t>Der skal udvikles en plan for udledningsneutral kommune senest i 2050 og sætte ambitiøse delmål</a:t>
            </a:r>
          </a:p>
          <a:p>
            <a:pPr marL="0" indent="0">
              <a:buFont typeface="Arial"/>
              <a:buNone/>
            </a:pPr>
            <a:endParaRPr lang="da-DK" b="1" dirty="0"/>
          </a:p>
          <a:p>
            <a:pPr marL="0" indent="0">
              <a:buFont typeface="Arial"/>
              <a:buNone/>
            </a:pPr>
            <a:r>
              <a:rPr lang="da-DK" b="1" dirty="0"/>
              <a:t>Klimatilpasning: </a:t>
            </a:r>
            <a:r>
              <a:rPr lang="da-DK" dirty="0"/>
              <a:t>Kommunen skal ruste sig mod klimakrisens konsekvenser og have effektive modsvar på plads. Klimatilpasningen skal dække alle risici : </a:t>
            </a:r>
            <a:r>
              <a:rPr lang="da-DK" sz="1200" i="1" dirty="0"/>
              <a:t>stormflod, havvandstigninger, øget regnvand</a:t>
            </a:r>
            <a:r>
              <a:rPr lang="da-DK" sz="1200" i="1" dirty="0">
                <a:cs typeface="Arial"/>
              </a:rPr>
              <a:t>,</a:t>
            </a:r>
            <a:r>
              <a:rPr lang="da-DK" sz="1200" i="1" dirty="0"/>
              <a:t> stigende grundvand, </a:t>
            </a:r>
            <a:r>
              <a:rPr lang="da-DK" sz="1200" i="1" dirty="0">
                <a:cs typeface="Arial"/>
              </a:rPr>
              <a:t>tørke og hedebølge </a:t>
            </a:r>
          </a:p>
          <a:p>
            <a:endParaRPr lang="da-DK" dirty="0"/>
          </a:p>
          <a:p>
            <a:r>
              <a:rPr lang="da-DK" b="1" dirty="0"/>
              <a:t>Styring og samarbejde: </a:t>
            </a:r>
            <a:r>
              <a:rPr lang="da-DK" dirty="0"/>
              <a:t>Der skal sikres en bred forankring af klimaindsatsen – og her er det godt at have fokus på både internt og eksternt i kommune</a:t>
            </a:r>
          </a:p>
          <a:p>
            <a:r>
              <a:rPr lang="da-DK" b="1" dirty="0"/>
              <a:t>Social inklusion og merværdi: </a:t>
            </a:r>
            <a:r>
              <a:rPr lang="da-DK" dirty="0"/>
              <a:t>Klimaindsatsen føre til en række gevinster for kommunes borgere, som sundhed, mindre trængsel, mere natur og biodiversitet, mindre luftforurening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FC4D8-E122-42A9-B978-29141A36763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96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B01D0-01AE-40C9-B4F4-E1EC805D382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33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8E8FB-FE2F-4786-950A-F64E4C177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21DAAE1-2FF7-4E34-8C6C-F829E0B2C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084021-AF21-4497-94DC-F7C89928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4F4512-3A3A-468C-A2BC-0B01B377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C25503-599F-477A-B53E-8F1CFDDA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18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D565E-F32B-49DC-9C6C-6459772C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3B4ADE3-BA08-4787-905C-BC46B01D7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5F89A4-548C-4022-BE41-8A946C60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9C363F-9A06-4B5E-916D-A5CD87E1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17BE6E-97C6-4460-85A7-08B047293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7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A607725-7F63-4568-A8E2-A06BB9AA1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22DB30-B5E5-4BD8-A17B-26A71312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48B787D-982A-4EA2-AA04-11A0224B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FE7208-686F-4550-A8B5-74D7B1B6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16B565-063E-4834-BAAC-3BB781D5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035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715A6-B993-4EED-92A1-6C988404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5F3333-876E-4361-B836-E94B7826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D13A8FE-DB94-4C71-8539-DF965B0F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28CDF0-7D74-4F1F-B217-25176352C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6043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629163" y="2030930"/>
            <a:ext cx="10914757" cy="39190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her for at tilføje tekst eller tilføj graf/tabel via ikonerne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FB3FE196-3FC2-C14A-A376-16BAA1D11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2" y="942329"/>
            <a:ext cx="8383921" cy="89278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tilføje overskrift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30789BE-BB51-8448-9C79-4A5995E22B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015B93B-516F-4920-B0FC-CCACE847C61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2" name="Pladsholder til dato 3">
            <a:extLst>
              <a:ext uri="{FF2B5EF4-FFF2-40B4-BE49-F238E27FC236}">
                <a16:creationId xmlns:a16="http://schemas.microsoft.com/office/drawing/2014/main" id="{58F28072-9894-8544-8138-E0281DAF7C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8350" y="6385941"/>
            <a:ext cx="2284319" cy="365125"/>
          </a:xfrm>
        </p:spPr>
        <p:txBody>
          <a:bodyPr/>
          <a:lstStyle/>
          <a:p>
            <a:fld id="{474B161D-CD88-4BA2-B1EE-6619E2036996}" type="datetime1">
              <a:rPr lang="da-DK" smtClean="0"/>
              <a:t>30-09-2022</a:t>
            </a:fld>
            <a:endParaRPr lang="da-DK"/>
          </a:p>
        </p:txBody>
      </p:sp>
      <p:sp>
        <p:nvSpPr>
          <p:cNvPr id="33" name="Pladsholder til sidefod 4">
            <a:extLst>
              <a:ext uri="{FF2B5EF4-FFF2-40B4-BE49-F238E27FC236}">
                <a16:creationId xmlns:a16="http://schemas.microsoft.com/office/drawing/2014/main" id="{BB0AA61C-A24C-274F-A74E-4D8D69EE70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986182" y="6385941"/>
            <a:ext cx="6216461" cy="365125"/>
          </a:xfrm>
        </p:spPr>
        <p:txBody>
          <a:bodyPr/>
          <a:lstStyle>
            <a:lvl1pPr algn="ctr"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3296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og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indhold 2">
            <a:extLst>
              <a:ext uri="{FF2B5EF4-FFF2-40B4-BE49-F238E27FC236}">
                <a16:creationId xmlns:a16="http://schemas.microsoft.com/office/drawing/2014/main" id="{D7A078FF-F7E8-0445-803F-424F560CD4D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8079" y="2030931"/>
            <a:ext cx="5195443" cy="41430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 dirty="0"/>
              <a:t>Klik her for at tilføje tekst eller tilføj graf/tabel via ikonerne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8207B5D3-7B69-7648-B901-237AC0B80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62" y="966306"/>
            <a:ext cx="5214360" cy="892781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6" name="Pladsholder til dato 3">
            <a:extLst>
              <a:ext uri="{FF2B5EF4-FFF2-40B4-BE49-F238E27FC236}">
                <a16:creationId xmlns:a16="http://schemas.microsoft.com/office/drawing/2014/main" id="{E1328CB3-E80C-3D4E-9C4E-250604FF3B1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8350" y="6385941"/>
            <a:ext cx="2284319" cy="365125"/>
          </a:xfrm>
        </p:spPr>
        <p:txBody>
          <a:bodyPr/>
          <a:lstStyle/>
          <a:p>
            <a:fld id="{474B161D-CD88-4BA2-B1EE-6619E2036996}" type="datetime1">
              <a:rPr lang="da-DK" smtClean="0"/>
              <a:t>30-09-2022</a:t>
            </a:fld>
            <a:endParaRPr lang="da-DK" dirty="0"/>
          </a:p>
        </p:txBody>
      </p:sp>
      <p:sp>
        <p:nvSpPr>
          <p:cNvPr id="37" name="Pladsholder til sidefod 4">
            <a:extLst>
              <a:ext uri="{FF2B5EF4-FFF2-40B4-BE49-F238E27FC236}">
                <a16:creationId xmlns:a16="http://schemas.microsoft.com/office/drawing/2014/main" id="{968FF2FF-4A72-0A43-BA7C-CAECAAC831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986182" y="6385941"/>
            <a:ext cx="6216461" cy="365125"/>
          </a:xfrm>
        </p:spPr>
        <p:txBody>
          <a:bodyPr/>
          <a:lstStyle>
            <a:lvl1pPr algn="ctr">
              <a:defRPr/>
            </a:lvl1pPr>
          </a:lstStyle>
          <a:p>
            <a:endParaRPr lang="da-DK" dirty="0"/>
          </a:p>
        </p:txBody>
      </p:sp>
      <p:sp>
        <p:nvSpPr>
          <p:cNvPr id="38" name="Pladsholder til slidenummer 2">
            <a:extLst>
              <a:ext uri="{FF2B5EF4-FFF2-40B4-BE49-F238E27FC236}">
                <a16:creationId xmlns:a16="http://schemas.microsoft.com/office/drawing/2014/main" id="{8E3D5C2E-9C80-D948-A081-3B6D6C347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84151" y="6390808"/>
            <a:ext cx="259769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fld id="{8015B93B-516F-4920-B0FC-CCACE847C61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billede 3">
            <a:extLst>
              <a:ext uri="{FF2B5EF4-FFF2-40B4-BE49-F238E27FC236}">
                <a16:creationId xmlns:a16="http://schemas.microsoft.com/office/drawing/2014/main" id="{8A90A6F1-6748-0A4C-A6DD-BD234DC149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93721" y="1110321"/>
            <a:ext cx="3886546" cy="2592288"/>
          </a:xfrm>
          <a:solidFill>
            <a:srgbClr val="E1E1E1"/>
          </a:solidFill>
          <a:effectLst/>
        </p:spPr>
        <p:txBody>
          <a:bodyPr tIns="21600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billede 3">
            <a:extLst>
              <a:ext uri="{FF2B5EF4-FFF2-40B4-BE49-F238E27FC236}">
                <a16:creationId xmlns:a16="http://schemas.microsoft.com/office/drawing/2014/main" id="{B7F1C163-ACE2-444E-AE5B-4951640BDE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0053" y="2168803"/>
            <a:ext cx="2299595" cy="1533807"/>
          </a:xfrm>
          <a:solidFill>
            <a:srgbClr val="E1E1E1"/>
          </a:solidFill>
          <a:effectLst/>
        </p:spPr>
        <p:txBody>
          <a:bodyPr tIns="21600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B218267A-E177-1141-9612-385E8E54803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08562" y="3763954"/>
            <a:ext cx="3588037" cy="2393185"/>
          </a:xfrm>
          <a:solidFill>
            <a:srgbClr val="E1E1E1"/>
          </a:solidFill>
          <a:effectLst/>
        </p:spPr>
        <p:txBody>
          <a:bodyPr tIns="216000"/>
          <a:lstStyle>
            <a:lvl1pPr algn="ctr">
              <a:defRPr sz="1600" b="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4984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123C06-64F4-4403-B004-F47CD541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20A919-BA9A-4BE8-B79F-3F75D020B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511622-BF99-4952-BE5A-B9D4E161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7FE9B9-1DC1-4083-8BE5-E2AC7D37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167423-B0AE-4B9E-B8A4-A46C80DD7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04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38779-17A5-4688-B858-49110351F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D145F9B-5C6D-4EDA-BC42-62BE27180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16292D-567E-4C85-901A-11A53EE3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D4E9E6-B7FB-48B6-989C-57ED8BE7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46D3C9-ADEA-4677-BDD1-6E75B1AB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208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72CED-DAED-4C5F-B3F5-218F98CB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7DFE53-3658-4E57-A6ED-DF9B94295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0838216-4F6D-4D95-8876-D880E6BB0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ABE91C5-13DF-4F23-8E6A-8DC361CE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CCF4C3-0C01-42D7-B9A7-82F261A20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D31BE1-7139-4342-9200-61ABD13D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30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17A42-0A3B-4BFD-9B56-728C30D3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5B9A7F-66A2-4620-92EA-7C8C67E86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25EBA95-3015-4700-A1D1-F3565F5E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E68F651-AE8E-44F3-ADFB-ACBA6C6AA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10AD6B9-5F60-4C3D-B542-ED77C2561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242DAAB-67FE-4219-A8DE-85648774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FD6A771-82F0-4BC6-A4BC-F381389A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8E44B6B-89DC-48D4-AC5E-39E7A20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34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98940-FFA5-46A9-8C67-FEBF8AFC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D7C2E1C-CE19-4037-9519-297C3F7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E733B7A-F43B-48E6-AA50-356DBEF0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2362773-47E6-4932-B74A-86E64812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8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F720023-87B8-484D-A944-D5977607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2A71BB1-3082-46A5-8060-8761809D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E06870-14FE-4229-B10B-B6060A9C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24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3317F-281B-4B54-B6E2-61B2E897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5A79B9-6AEB-45FF-861F-C6FA7D29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7457A81-DDF9-41A1-9C6F-E167FC083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C6538C-1776-4173-9FA7-5EFBF1AE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8D3072-9481-4625-BA20-8D6C5DE2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771F79-8F43-4C89-8D80-48A3931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31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7CC8D-75F4-40DB-8A13-FB55EF7C1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AE3A04A-B560-4AEB-979E-C7E230B35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EB6506-EC7D-4079-B84A-ADDD63641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6024424-3E04-4CBB-B19E-5F24FEBD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532421E-C3F3-470A-80CD-5C6D0991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1D8DFA-E1B7-4B3D-935E-65A5B9C0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81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71A3F4B-9906-4D05-87CE-69178840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EF976B-8109-4775-BF61-4C92D9C4C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8216BB-ECAF-4BEB-80E4-EE51B7C99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7F47-E078-4A2F-B1A4-13661820B51D}" type="datetimeFigureOut">
              <a:rPr lang="da-DK" smtClean="0"/>
              <a:t>30-09-2022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FAD33-EDB6-4FE6-8E4C-0A8388073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F35028-381A-4FFA-9CB1-8E82703B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4746-3F45-4AE1-B811-BC7BEE4BE82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610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2C518-5353-4A93-8D93-10E068A5B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8800" b="1" dirty="0"/>
              <a:t>Status DK2020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BFE7CE-2F6D-420C-AD0D-46C5476085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Miljø – og Klimaudvalget</a:t>
            </a:r>
            <a:br>
              <a:rPr lang="da-DK" dirty="0"/>
            </a:br>
            <a:r>
              <a:rPr lang="da-DK" dirty="0"/>
              <a:t>3. oktober</a:t>
            </a:r>
          </a:p>
        </p:txBody>
      </p:sp>
    </p:spTree>
    <p:extLst>
      <p:ext uri="{BB962C8B-B14F-4D97-AF65-F5344CB8AC3E}">
        <p14:creationId xmlns:p14="http://schemas.microsoft.com/office/powerpoint/2010/main" val="95706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9E06D-B5F5-4AC3-9178-B6E71C57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2622"/>
          </a:xfrm>
        </p:spPr>
        <p:txBody>
          <a:bodyPr/>
          <a:lstStyle/>
          <a:p>
            <a:r>
              <a:rPr lang="da-DK" b="1" dirty="0">
                <a:latin typeface="+mn-lt"/>
              </a:rPr>
              <a:t>Formål DK2020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9CC7FD-6228-486A-948F-41CF71611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843" y="1354027"/>
            <a:ext cx="6335737" cy="5046773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600" dirty="0"/>
              <a:t>Alle kommuner udarbejde klimaplaner, der lever op til Paris-aftalens mål, samt nationalt mål om 70%-reduktion af drivhusgasser i 2030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600" dirty="0"/>
              <a:t>DK2020 giver rådgivning og sparring til udvikling af lokale klimahandlingsplaner. 95 danske kommuner deltager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600" dirty="0"/>
              <a:t>Region Hovedstadens rolle: Facilitere, understøtte og vidensopbygge regionens 29 kommuner</a:t>
            </a:r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9997588-ACD1-4132-8600-676151B24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1209822"/>
            <a:ext cx="5085806" cy="44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A40CF41-80F8-4B38-96A6-881DDCC9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48681"/>
            <a:ext cx="10912475" cy="892175"/>
          </a:xfrm>
        </p:spPr>
        <p:txBody>
          <a:bodyPr>
            <a:normAutofit fontScale="90000"/>
          </a:bodyPr>
          <a:lstStyle/>
          <a:p>
            <a:r>
              <a:rPr lang="da-DK" sz="3600" b="1" dirty="0">
                <a:latin typeface="+mn-lt"/>
              </a:rPr>
              <a:t>Hovedelementer af DK2020 Klimaplaner</a:t>
            </a:r>
            <a:br>
              <a:rPr lang="da-DK" sz="3600" b="1" dirty="0"/>
            </a:br>
            <a:r>
              <a:rPr lang="da-DK" sz="2700" b="1" dirty="0" err="1"/>
              <a:t>Climate</a:t>
            </a:r>
            <a:r>
              <a:rPr lang="da-DK" sz="2700" b="1" dirty="0"/>
              <a:t> Action Planning Framework (CAPF)  </a:t>
            </a:r>
            <a:br>
              <a:rPr lang="en-US" dirty="0"/>
            </a:br>
            <a:endParaRPr lang="da-DK" dirty="0"/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71750237-724D-444F-932A-C9932C634106}"/>
              </a:ext>
            </a:extLst>
          </p:cNvPr>
          <p:cNvGrpSpPr/>
          <p:nvPr/>
        </p:nvGrpSpPr>
        <p:grpSpPr>
          <a:xfrm>
            <a:off x="4093271" y="1877091"/>
            <a:ext cx="3963124" cy="3666760"/>
            <a:chOff x="4738156" y="2492896"/>
            <a:chExt cx="2518562" cy="2450873"/>
          </a:xfrm>
        </p:grpSpPr>
        <p:sp>
          <p:nvSpPr>
            <p:cNvPr id="6" name="Ovaal 22">
              <a:extLst>
                <a:ext uri="{FF2B5EF4-FFF2-40B4-BE49-F238E27FC236}">
                  <a16:creationId xmlns:a16="http://schemas.microsoft.com/office/drawing/2014/main" id="{4A4762CC-CCDA-4192-B637-11E82B6FCBB9}"/>
                </a:ext>
              </a:extLst>
            </p:cNvPr>
            <p:cNvSpPr/>
            <p:nvPr/>
          </p:nvSpPr>
          <p:spPr>
            <a:xfrm>
              <a:off x="4927126" y="2720021"/>
              <a:ext cx="2090033" cy="2065161"/>
            </a:xfrm>
            <a:prstGeom prst="ellipse">
              <a:avLst/>
            </a:prstGeom>
            <a:noFill/>
            <a:ln w="28575">
              <a:solidFill>
                <a:srgbClr val="DDE4E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120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Ovaal 23">
              <a:extLst>
                <a:ext uri="{FF2B5EF4-FFF2-40B4-BE49-F238E27FC236}">
                  <a16:creationId xmlns:a16="http://schemas.microsoft.com/office/drawing/2014/main" id="{41254DA6-BB02-42AF-8E3F-3C458F813354}"/>
                </a:ext>
              </a:extLst>
            </p:cNvPr>
            <p:cNvSpPr/>
            <p:nvPr/>
          </p:nvSpPr>
          <p:spPr>
            <a:xfrm>
              <a:off x="4994306" y="2492896"/>
              <a:ext cx="830679" cy="820794"/>
            </a:xfrm>
            <a:prstGeom prst="ellipse">
              <a:avLst/>
            </a:prstGeom>
            <a:solidFill>
              <a:srgbClr val="C5E2D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1200" err="1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" name="Ovaal 24">
              <a:extLst>
                <a:ext uri="{FF2B5EF4-FFF2-40B4-BE49-F238E27FC236}">
                  <a16:creationId xmlns:a16="http://schemas.microsoft.com/office/drawing/2014/main" id="{011B14CB-8EAA-4026-8B67-B34E42070512}"/>
                </a:ext>
              </a:extLst>
            </p:cNvPr>
            <p:cNvSpPr/>
            <p:nvPr/>
          </p:nvSpPr>
          <p:spPr>
            <a:xfrm>
              <a:off x="4738156" y="3867976"/>
              <a:ext cx="830679" cy="820794"/>
            </a:xfrm>
            <a:prstGeom prst="ellipse">
              <a:avLst/>
            </a:prstGeom>
            <a:solidFill>
              <a:srgbClr val="C5E2D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1200" err="1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9" name="Ovaal 25">
              <a:extLst>
                <a:ext uri="{FF2B5EF4-FFF2-40B4-BE49-F238E27FC236}">
                  <a16:creationId xmlns:a16="http://schemas.microsoft.com/office/drawing/2014/main" id="{AFF5861C-8F40-4BDA-B5F8-B644774C754C}"/>
                </a:ext>
              </a:extLst>
            </p:cNvPr>
            <p:cNvSpPr/>
            <p:nvPr/>
          </p:nvSpPr>
          <p:spPr>
            <a:xfrm>
              <a:off x="6152081" y="4122975"/>
              <a:ext cx="830679" cy="820794"/>
            </a:xfrm>
            <a:prstGeom prst="ellipse">
              <a:avLst/>
            </a:prstGeom>
            <a:solidFill>
              <a:srgbClr val="C5E2D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1200" err="1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0" name="Ovaal 26">
              <a:extLst>
                <a:ext uri="{FF2B5EF4-FFF2-40B4-BE49-F238E27FC236}">
                  <a16:creationId xmlns:a16="http://schemas.microsoft.com/office/drawing/2014/main" id="{235F4A4A-55E3-4013-9906-67D1E2D15E1C}"/>
                </a:ext>
              </a:extLst>
            </p:cNvPr>
            <p:cNvSpPr/>
            <p:nvPr/>
          </p:nvSpPr>
          <p:spPr>
            <a:xfrm>
              <a:off x="6426039" y="2765556"/>
              <a:ext cx="830679" cy="820794"/>
            </a:xfrm>
            <a:prstGeom prst="ellipse">
              <a:avLst/>
            </a:prstGeom>
            <a:solidFill>
              <a:srgbClr val="C5E2D0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nl-NL" sz="1200" err="1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1" name="Rechthoek 27">
              <a:extLst>
                <a:ext uri="{FF2B5EF4-FFF2-40B4-BE49-F238E27FC236}">
                  <a16:creationId xmlns:a16="http://schemas.microsoft.com/office/drawing/2014/main" id="{5743A6AE-77B1-4C04-976F-C7BD9577DD0B}"/>
                </a:ext>
              </a:extLst>
            </p:cNvPr>
            <p:cNvSpPr/>
            <p:nvPr/>
          </p:nvSpPr>
          <p:spPr>
            <a:xfrm>
              <a:off x="5212425" y="3542801"/>
              <a:ext cx="1550791" cy="308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cap="all" spc="-5">
                  <a:solidFill>
                    <a:srgbClr val="C5E2D0"/>
                  </a:solidFill>
                  <a:latin typeface="+mj-lt"/>
                  <a:cs typeface="Verdana"/>
                </a:rPr>
                <a:t>CAPF</a:t>
              </a:r>
            </a:p>
          </p:txBody>
        </p:sp>
        <p:pic>
          <p:nvPicPr>
            <p:cNvPr id="12" name="Afbeelding 28">
              <a:extLst>
                <a:ext uri="{FF2B5EF4-FFF2-40B4-BE49-F238E27FC236}">
                  <a16:creationId xmlns:a16="http://schemas.microsoft.com/office/drawing/2014/main" id="{039F4172-F5C8-48D2-9527-5DFE3CFC1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10653" y="4030876"/>
              <a:ext cx="485685" cy="464142"/>
            </a:xfrm>
            <a:prstGeom prst="rect">
              <a:avLst/>
            </a:prstGeom>
          </p:spPr>
        </p:pic>
        <p:pic>
          <p:nvPicPr>
            <p:cNvPr id="13" name="Afbeelding 31">
              <a:extLst>
                <a:ext uri="{FF2B5EF4-FFF2-40B4-BE49-F238E27FC236}">
                  <a16:creationId xmlns:a16="http://schemas.microsoft.com/office/drawing/2014/main" id="{3ABECEC0-E518-40D4-8606-EC195A299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021" y="2934424"/>
              <a:ext cx="193340" cy="546950"/>
            </a:xfrm>
            <a:prstGeom prst="rect">
              <a:avLst/>
            </a:prstGeom>
          </p:spPr>
        </p:pic>
        <p:pic>
          <p:nvPicPr>
            <p:cNvPr id="14" name="Afbeelding 32">
              <a:extLst>
                <a:ext uri="{FF2B5EF4-FFF2-40B4-BE49-F238E27FC236}">
                  <a16:creationId xmlns:a16="http://schemas.microsoft.com/office/drawing/2014/main" id="{3F7C1759-FF15-478A-B0E7-1284ED3CC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2302" y="4306511"/>
              <a:ext cx="386879" cy="497989"/>
            </a:xfrm>
            <a:prstGeom prst="rect">
              <a:avLst/>
            </a:prstGeom>
          </p:spPr>
        </p:pic>
        <p:pic>
          <p:nvPicPr>
            <p:cNvPr id="15" name="Afbeelding 33">
              <a:extLst>
                <a:ext uri="{FF2B5EF4-FFF2-40B4-BE49-F238E27FC236}">
                  <a16:creationId xmlns:a16="http://schemas.microsoft.com/office/drawing/2014/main" id="{E242CE7E-C735-420C-9545-D9483529D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647" y="2640668"/>
              <a:ext cx="483992" cy="525250"/>
            </a:xfrm>
            <a:prstGeom prst="rect">
              <a:avLst/>
            </a:prstGeom>
          </p:spPr>
        </p:pic>
      </p:grpSp>
      <p:sp>
        <p:nvSpPr>
          <p:cNvPr id="16" name="Rechthoek 7">
            <a:extLst>
              <a:ext uri="{FF2B5EF4-FFF2-40B4-BE49-F238E27FC236}">
                <a16:creationId xmlns:a16="http://schemas.microsoft.com/office/drawing/2014/main" id="{AC980D6E-2F96-4493-9EAE-0F455B275DF9}"/>
              </a:ext>
            </a:extLst>
          </p:cNvPr>
          <p:cNvSpPr/>
          <p:nvPr/>
        </p:nvSpPr>
        <p:spPr>
          <a:xfrm>
            <a:off x="8056395" y="4149483"/>
            <a:ext cx="3999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indent="-127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sz="2200" b="1" kern="0" spc="-5" dirty="0">
                <a:solidFill>
                  <a:srgbClr val="222C59"/>
                </a:solidFill>
                <a:latin typeface="Arial"/>
                <a:cs typeface="Verdana"/>
              </a:rPr>
              <a:t>Merværdi og Social inklusion </a:t>
            </a:r>
            <a:br>
              <a:rPr lang="da-DK" sz="2200" b="1" kern="0" spc="-5" dirty="0">
                <a:solidFill>
                  <a:srgbClr val="222C59"/>
                </a:solidFill>
                <a:latin typeface="Arial"/>
                <a:cs typeface="Verdana"/>
              </a:rPr>
            </a:br>
            <a:r>
              <a:rPr lang="da-DK" sz="2000" spc="-5" dirty="0">
                <a:solidFill>
                  <a:srgbClr val="222C59"/>
                </a:solidFill>
                <a:latin typeface="Arial"/>
                <a:cs typeface="Verdana"/>
              </a:rPr>
              <a:t>Klimaindsatserne bidrager til  sociale, økonomiske og sundhedsmæssige fremskridt for kommunernes borgere. </a:t>
            </a:r>
          </a:p>
        </p:txBody>
      </p:sp>
      <p:sp>
        <p:nvSpPr>
          <p:cNvPr id="17" name="Rechthoek 5">
            <a:extLst>
              <a:ext uri="{FF2B5EF4-FFF2-40B4-BE49-F238E27FC236}">
                <a16:creationId xmlns:a16="http://schemas.microsoft.com/office/drawing/2014/main" id="{FD3B1690-BF6B-44CF-BCB3-29EE492C1A5B}"/>
              </a:ext>
            </a:extLst>
          </p:cNvPr>
          <p:cNvSpPr/>
          <p:nvPr/>
        </p:nvSpPr>
        <p:spPr>
          <a:xfrm>
            <a:off x="766324" y="1565024"/>
            <a:ext cx="3757832" cy="11182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lnSpc>
                <a:spcPts val="2000"/>
              </a:lnSpc>
              <a:spcBef>
                <a:spcPts val="1340"/>
              </a:spcBef>
              <a:spcAft>
                <a:spcPct val="0"/>
              </a:spcAft>
              <a:defRPr/>
            </a:pPr>
            <a:r>
              <a:rPr lang="da-DK" sz="2200" b="1" spc="-5" dirty="0">
                <a:solidFill>
                  <a:srgbClr val="222C59"/>
                </a:solidFill>
                <a:latin typeface="Arial"/>
                <a:cs typeface="Verdana"/>
              </a:rPr>
              <a:t>Udledningsneutral</a:t>
            </a:r>
            <a:br>
              <a:rPr lang="da-DK" sz="2200" b="1" spc="-5" dirty="0">
                <a:latin typeface="Arial"/>
                <a:cs typeface="Verdana"/>
              </a:rPr>
            </a:br>
            <a:r>
              <a:rPr lang="da-DK" sz="2000" spc="-5" dirty="0">
                <a:solidFill>
                  <a:srgbClr val="222C59"/>
                </a:solidFill>
                <a:latin typeface="Arial"/>
                <a:cs typeface="Verdana"/>
              </a:rPr>
              <a:t>Der skal udvikles en plan for en netto-nul CO</a:t>
            </a:r>
            <a:r>
              <a:rPr lang="da-DK" sz="2000" spc="-5" baseline="-25000" dirty="0">
                <a:solidFill>
                  <a:srgbClr val="222C59"/>
                </a:solidFill>
                <a:latin typeface="Arial"/>
                <a:cs typeface="Verdana"/>
              </a:rPr>
              <a:t>2</a:t>
            </a:r>
            <a:r>
              <a:rPr lang="da-DK" sz="2000" spc="-5" dirty="0">
                <a:solidFill>
                  <a:srgbClr val="222C59"/>
                </a:solidFill>
                <a:latin typeface="Arial"/>
                <a:cs typeface="Verdana"/>
              </a:rPr>
              <a:t> udledning 2050 og sættes ambitiøse delmål</a:t>
            </a:r>
          </a:p>
        </p:txBody>
      </p:sp>
      <p:sp>
        <p:nvSpPr>
          <p:cNvPr id="18" name="Rechthoek 6">
            <a:extLst>
              <a:ext uri="{FF2B5EF4-FFF2-40B4-BE49-F238E27FC236}">
                <a16:creationId xmlns:a16="http://schemas.microsoft.com/office/drawing/2014/main" id="{98526B67-2B7B-4840-8F25-B9215DA7BD2A}"/>
              </a:ext>
            </a:extLst>
          </p:cNvPr>
          <p:cNvSpPr/>
          <p:nvPr/>
        </p:nvSpPr>
        <p:spPr>
          <a:xfrm>
            <a:off x="8162107" y="1560162"/>
            <a:ext cx="3405899" cy="13747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da-DK" sz="2200" b="1" spc="-5" dirty="0">
                <a:solidFill>
                  <a:srgbClr val="222C59"/>
                </a:solidFill>
                <a:latin typeface="Arial"/>
                <a:cs typeface="Verdana"/>
              </a:rPr>
              <a:t>Klimatilpasning</a:t>
            </a:r>
            <a:br>
              <a:rPr lang="da-DK" sz="2200" b="1" cap="all" spc="-5" dirty="0">
                <a:latin typeface="Arial"/>
                <a:cs typeface="Verdana"/>
              </a:rPr>
            </a:br>
            <a:r>
              <a:rPr lang="da-DK" sz="2000" cap="all" spc="-5" dirty="0">
                <a:latin typeface="Arial"/>
                <a:cs typeface="Verdana"/>
              </a:rPr>
              <a:t>k</a:t>
            </a:r>
            <a:r>
              <a:rPr lang="da-DK" sz="2000" spc="-5" dirty="0">
                <a:solidFill>
                  <a:srgbClr val="222C59"/>
                </a:solidFill>
                <a:latin typeface="Arial"/>
                <a:cs typeface="Verdana"/>
              </a:rPr>
              <a:t>ommunen skal lave en plan for at tilpasse sig kommende klimaforandringer</a:t>
            </a:r>
          </a:p>
        </p:txBody>
      </p:sp>
      <p:sp>
        <p:nvSpPr>
          <p:cNvPr id="19" name="Rechthoek 8">
            <a:extLst>
              <a:ext uri="{FF2B5EF4-FFF2-40B4-BE49-F238E27FC236}">
                <a16:creationId xmlns:a16="http://schemas.microsoft.com/office/drawing/2014/main" id="{1561EEC3-1241-46B8-9553-B61D2DDEC0F0}"/>
              </a:ext>
            </a:extLst>
          </p:cNvPr>
          <p:cNvSpPr/>
          <p:nvPr/>
        </p:nvSpPr>
        <p:spPr>
          <a:xfrm>
            <a:off x="766324" y="4149483"/>
            <a:ext cx="3898265" cy="17081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5080" indent="-1270">
              <a:lnSpc>
                <a:spcPts val="1980"/>
              </a:lnSpc>
              <a:spcBef>
                <a:spcPts val="1340"/>
              </a:spcBef>
              <a:defRPr/>
            </a:pPr>
            <a:r>
              <a:rPr lang="da-DK" sz="2200" b="1" spc="-5" dirty="0">
                <a:solidFill>
                  <a:srgbClr val="222C59"/>
                </a:solidFill>
                <a:latin typeface="Arial"/>
                <a:cs typeface="Verdana"/>
              </a:rPr>
              <a:t>Samarbejde og partnerskaber</a:t>
            </a:r>
          </a:p>
          <a:p>
            <a:pPr marR="5080" indent="-1270">
              <a:lnSpc>
                <a:spcPts val="1980"/>
              </a:lnSpc>
              <a:spcBef>
                <a:spcPts val="1340"/>
              </a:spcBef>
              <a:defRPr/>
            </a:pPr>
            <a:r>
              <a:rPr lang="da-DK" sz="2200" spc="-5" dirty="0">
                <a:solidFill>
                  <a:srgbClr val="222C59"/>
                </a:solidFill>
                <a:latin typeface="Arial"/>
                <a:cs typeface="Verdana"/>
              </a:rPr>
              <a:t>F</a:t>
            </a:r>
            <a:r>
              <a:rPr lang="da-DK" sz="2000" spc="-5" dirty="0">
                <a:solidFill>
                  <a:srgbClr val="222C59"/>
                </a:solidFill>
                <a:latin typeface="Arial"/>
                <a:cs typeface="Verdana"/>
              </a:rPr>
              <a:t>orankring af klimaindsatsen internt og eksternt i kommunen</a:t>
            </a:r>
          </a:p>
          <a:p>
            <a:pPr marR="5080" indent="-1270" eaLnBrk="0" fontAlgn="base" hangingPunct="0">
              <a:lnSpc>
                <a:spcPts val="1980"/>
              </a:lnSpc>
              <a:spcBef>
                <a:spcPts val="1340"/>
              </a:spcBef>
              <a:spcAft>
                <a:spcPct val="0"/>
              </a:spcAft>
              <a:defRPr/>
            </a:pPr>
            <a:r>
              <a:rPr lang="da-DK" sz="2000" spc="-5" dirty="0">
                <a:solidFill>
                  <a:srgbClr val="222C59"/>
                </a:solidFill>
                <a:latin typeface="Arial"/>
                <a:cs typeface="Verdana"/>
              </a:rPr>
              <a:t>Inddragelse = ejerskab</a:t>
            </a:r>
          </a:p>
        </p:txBody>
      </p:sp>
    </p:spTree>
    <p:extLst>
      <p:ext uri="{BB962C8B-B14F-4D97-AF65-F5344CB8AC3E}">
        <p14:creationId xmlns:p14="http://schemas.microsoft.com/office/powerpoint/2010/main" val="424837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A8ED4AD-D5F7-B042-996F-ED48C2EFD82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8079" y="2030930"/>
            <a:ext cx="5718431" cy="43598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a-DK" sz="2400" dirty="0"/>
              <a:t>Administrationen vurdering: Regionens arbejde med DK2020 er meget relevant og fungerer som løftestang for kommunernes klimaarbejde.</a:t>
            </a:r>
          </a:p>
          <a:p>
            <a:pPr>
              <a:lnSpc>
                <a:spcPct val="120000"/>
              </a:lnSpc>
            </a:pPr>
            <a:r>
              <a:rPr lang="da-DK" sz="2400" dirty="0"/>
              <a:t>Afledt resultat: Dialog og indsigt i kommunernes klimaarbejde. Enkeltvis og på tværs.</a:t>
            </a:r>
          </a:p>
          <a:p>
            <a:pPr marL="342900" indent="-342900"/>
            <a:endParaRPr lang="da-DK" sz="1000" b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0244BA-CBAC-9249-A945-4ED03B76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5" y="966306"/>
            <a:ext cx="7520637" cy="892781"/>
          </a:xfrm>
        </p:spPr>
        <p:txBody>
          <a:bodyPr>
            <a:noAutofit/>
          </a:bodyPr>
          <a:lstStyle/>
          <a:p>
            <a:r>
              <a:rPr lang="da-DK" sz="3200" b="1" dirty="0">
                <a:latin typeface="+mn-lt"/>
              </a:rPr>
              <a:t>DK2020-projektet er nu mere end halvvejs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F97CAA-8A5D-CC45-A199-C19C985DC1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5B93B-516F-4920-B0FC-CCACE847C61C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129DAA70-7848-6741-98E6-0B838A89E52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/>
        </p:blipFill>
        <p:spPr>
          <a:xfrm>
            <a:off x="6689035" y="2504661"/>
            <a:ext cx="1850613" cy="1197949"/>
          </a:xfrm>
        </p:spPr>
      </p:pic>
      <p:pic>
        <p:nvPicPr>
          <p:cNvPr id="15" name="Pladsholder til billede 12" descr="Et billede, der indeholder græs, himmel, udendørs, felt&#10;&#10;Automatisk genereret beskrivelse">
            <a:extLst>
              <a:ext uri="{FF2B5EF4-FFF2-40B4-BE49-F238E27FC236}">
                <a16:creationId xmlns:a16="http://schemas.microsoft.com/office/drawing/2014/main" id="{7BF30243-99F8-4D75-808E-C195B24A349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r="52"/>
          <a:stretch>
            <a:fillRect/>
          </a:stretch>
        </p:blipFill>
        <p:spPr>
          <a:xfrm>
            <a:off x="8593138" y="1109663"/>
            <a:ext cx="3887787" cy="2592387"/>
          </a:xfrm>
          <a:prstGeom prst="rect">
            <a:avLst/>
          </a:prstGeom>
          <a:solidFill>
            <a:srgbClr val="E1E1E1"/>
          </a:solidFill>
          <a:effectLst/>
        </p:spPr>
      </p:pic>
      <p:pic>
        <p:nvPicPr>
          <p:cNvPr id="18" name="Pladsholder til billede 5" descr="Et billede, der indeholder udendørs, person, vej, personer&#10;&#10;Automatisk genereret beskrivelse">
            <a:extLst>
              <a:ext uri="{FF2B5EF4-FFF2-40B4-BE49-F238E27FC236}">
                <a16:creationId xmlns:a16="http://schemas.microsoft.com/office/drawing/2014/main" id="{9B62AA4B-B48A-4E96-B04A-86B0859A35A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2434"/>
          <a:stretch>
            <a:fillRect/>
          </a:stretch>
        </p:blipFill>
        <p:spPr>
          <a:xfrm>
            <a:off x="7608888" y="3763963"/>
            <a:ext cx="3587750" cy="2393950"/>
          </a:xfrm>
        </p:spPr>
      </p:pic>
    </p:spTree>
    <p:extLst>
      <p:ext uri="{BB962C8B-B14F-4D97-AF65-F5344CB8AC3E}">
        <p14:creationId xmlns:p14="http://schemas.microsoft.com/office/powerpoint/2010/main" val="422661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1BFD5-E8D1-4062-8E28-4998FA4E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1" dirty="0"/>
              <a:t>Videreførelse af DK2020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582B30-2275-4060-9A85-EA40D593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Stort ønske om at fortsætte DK2020 partnerskabet efter juni 2023 for at forsætte udviklingen af klimaarbejdet i kommuner og understøtte implementering af de kommunale klimaplaner</a:t>
            </a:r>
          </a:p>
          <a:p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Mulighed for at lave større tværkommunale projekter, der giver reelle effekter</a:t>
            </a:r>
            <a:r>
              <a:rPr lang="da-DK" sz="2400" dirty="0"/>
              <a:t> </a:t>
            </a:r>
          </a:p>
          <a:p>
            <a:r>
              <a:rPr lang="da-DK" sz="2400" dirty="0"/>
              <a:t>Det forventes at der slut november lander en national aftale om videreførelse af DK2020 partnerskabet </a:t>
            </a:r>
          </a:p>
          <a:p>
            <a:r>
              <a:rPr lang="da-DK" sz="2400" dirty="0"/>
              <a:t>Efterfølgende skal der laves en regional aftale med KKR om, hvordan opgaverne løses bedst i Region Hovedstaden</a:t>
            </a:r>
          </a:p>
          <a:p>
            <a:r>
              <a:rPr lang="da-DK" sz="2400" dirty="0"/>
              <a:t>Administrationen forbereder en sag til udvalgsmødet den 24. november om det nye DK2020- partnerskab</a:t>
            </a:r>
          </a:p>
        </p:txBody>
      </p:sp>
    </p:spTree>
    <p:extLst>
      <p:ext uri="{BB962C8B-B14F-4D97-AF65-F5344CB8AC3E}">
        <p14:creationId xmlns:p14="http://schemas.microsoft.com/office/powerpoint/2010/main" val="39177373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408</Words>
  <Application>Microsoft Office PowerPoint</Application>
  <PresentationFormat>Widescreen</PresentationFormat>
  <Paragraphs>38</Paragraphs>
  <Slides>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Brugerdefineret design</vt:lpstr>
      <vt:lpstr>Status DK2020</vt:lpstr>
      <vt:lpstr>Formål DK2020</vt:lpstr>
      <vt:lpstr>Hovedelementer af DK2020 Klimaplaner Climate Action Planning Framework (CAPF)   </vt:lpstr>
      <vt:lpstr>DK2020-projektet er nu mere end halvvejs </vt:lpstr>
      <vt:lpstr>Videreførelse af DK2020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Jannie Gade Nielsen</dc:creator>
  <cp:lastModifiedBy>Sisse Holm Pilgaard</cp:lastModifiedBy>
  <cp:revision>23</cp:revision>
  <dcterms:created xsi:type="dcterms:W3CDTF">2022-09-27T10:47:44Z</dcterms:created>
  <dcterms:modified xsi:type="dcterms:W3CDTF">2022-09-30T09:50:47Z</dcterms:modified>
</cp:coreProperties>
</file>