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89" r:id="rId3"/>
    <p:sldId id="258" r:id="rId4"/>
    <p:sldId id="261" r:id="rId5"/>
    <p:sldId id="277" r:id="rId6"/>
    <p:sldId id="285" r:id="rId7"/>
    <p:sldId id="286" r:id="rId8"/>
    <p:sldId id="283" r:id="rId9"/>
    <p:sldId id="279" r:id="rId10"/>
    <p:sldId id="296" r:id="rId11"/>
    <p:sldId id="290" r:id="rId12"/>
    <p:sldId id="292" r:id="rId13"/>
    <p:sldId id="291" r:id="rId14"/>
    <p:sldId id="280" r:id="rId15"/>
    <p:sldId id="293" r:id="rId16"/>
    <p:sldId id="294" r:id="rId17"/>
    <p:sldId id="295" r:id="rId18"/>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897" autoAdjust="0"/>
  </p:normalViewPr>
  <p:slideViewPr>
    <p:cSldViewPr snapToGrid="0">
      <p:cViewPr varScale="1">
        <p:scale>
          <a:sx n="100" d="100"/>
          <a:sy n="100" d="100"/>
        </p:scale>
        <p:origin x="99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381C1EB-354D-4C55-BA91-AFB09C06F4E9}" type="datetimeFigureOut">
              <a:rPr lang="da-DK" smtClean="0"/>
              <a:t>01-11-2022</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06BBF30-9E8D-4E40-A72D-A1EF357E1F8F}" type="slidenum">
              <a:rPr lang="da-DK" smtClean="0"/>
              <a:t>‹nr.›</a:t>
            </a:fld>
            <a:endParaRPr lang="da-DK"/>
          </a:p>
        </p:txBody>
      </p:sp>
    </p:spTree>
    <p:extLst>
      <p:ext uri="{BB962C8B-B14F-4D97-AF65-F5344CB8AC3E}">
        <p14:creationId xmlns:p14="http://schemas.microsoft.com/office/powerpoint/2010/main" val="1067681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100" b="1" dirty="0">
                <a:latin typeface="Arial" panose="020B0604020202020204" pitchFamily="34" charset="0"/>
                <a:cs typeface="Arial" panose="020B0604020202020204" pitchFamily="34" charset="0"/>
              </a:rPr>
              <a:t>GITTE</a:t>
            </a:r>
          </a:p>
          <a:p>
            <a:endParaRPr lang="da-DK" sz="1100" dirty="0">
              <a:latin typeface="Arial" panose="020B0604020202020204" pitchFamily="34" charset="0"/>
              <a:cs typeface="Arial" panose="020B0604020202020204" pitchFamily="34" charset="0"/>
            </a:endParaRPr>
          </a:p>
          <a:p>
            <a:r>
              <a:rPr lang="da-DK" sz="1100" kern="1200" dirty="0">
                <a:solidFill>
                  <a:schemeClr val="tx1"/>
                </a:solidFill>
                <a:effectLst/>
                <a:latin typeface="Arial" panose="020B0604020202020204" pitchFamily="34" charset="0"/>
                <a:ea typeface="+mn-ea"/>
                <a:cs typeface="Arial" panose="020B0604020202020204" pitchFamily="34" charset="0"/>
              </a:rPr>
              <a:t>Vi har valgt at lave en samlet præsentation for de næste 3 mødesager:</a:t>
            </a:r>
          </a:p>
          <a:p>
            <a:endParaRPr lang="da-DK" sz="110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da-DK" sz="1100" kern="1200" dirty="0">
                <a:solidFill>
                  <a:schemeClr val="tx1"/>
                </a:solidFill>
                <a:effectLst/>
                <a:latin typeface="Arial" panose="020B0604020202020204" pitchFamily="34" charset="0"/>
                <a:ea typeface="+mn-ea"/>
                <a:cs typeface="Arial" panose="020B0604020202020204" pitchFamily="34" charset="0"/>
              </a:rPr>
              <a:t>Status på jordplanen ”Vejen til ren jord og rent vand II”</a:t>
            </a:r>
          </a:p>
          <a:p>
            <a:pPr marL="171450" indent="-171450">
              <a:buFont typeface="Arial" panose="020B0604020202020204" pitchFamily="34" charset="0"/>
              <a:buChar char="•"/>
            </a:pPr>
            <a:r>
              <a:rPr lang="da-DK" sz="1100" kern="1200" dirty="0">
                <a:solidFill>
                  <a:schemeClr val="tx1"/>
                </a:solidFill>
                <a:effectLst/>
                <a:latin typeface="Arial" panose="020B0604020202020204" pitchFamily="34" charset="0"/>
                <a:ea typeface="+mn-ea"/>
                <a:cs typeface="Arial" panose="020B0604020202020204" pitchFamily="34" charset="0"/>
              </a:rPr>
              <a:t>Forslag til PFAS-aktiviteter i 2023</a:t>
            </a:r>
          </a:p>
          <a:p>
            <a:pPr marL="171450" indent="-171450">
              <a:buFont typeface="Arial" panose="020B0604020202020204" pitchFamily="34" charset="0"/>
              <a:buChar char="•"/>
            </a:pPr>
            <a:r>
              <a:rPr lang="da-DK" sz="1100" kern="1200" dirty="0">
                <a:solidFill>
                  <a:schemeClr val="tx1"/>
                </a:solidFill>
                <a:effectLst/>
                <a:latin typeface="Arial" panose="020B0604020202020204" pitchFamily="34" charset="0"/>
                <a:ea typeface="+mn-ea"/>
                <a:cs typeface="Arial" panose="020B0604020202020204" pitchFamily="34" charset="0"/>
              </a:rPr>
              <a:t>Den prioriterede liste for indsatsen på </a:t>
            </a:r>
            <a:r>
              <a:rPr lang="da-DK" sz="1100" kern="1200" dirty="0" err="1">
                <a:solidFill>
                  <a:schemeClr val="tx1"/>
                </a:solidFill>
                <a:effectLst/>
                <a:latin typeface="Arial" panose="020B0604020202020204" pitchFamily="34" charset="0"/>
                <a:ea typeface="+mn-ea"/>
                <a:cs typeface="Arial" panose="020B0604020202020204" pitchFamily="34" charset="0"/>
              </a:rPr>
              <a:t>jordforureningområdet</a:t>
            </a:r>
            <a:r>
              <a:rPr lang="da-DK" sz="1100" kern="1200" dirty="0">
                <a:solidFill>
                  <a:schemeClr val="tx1"/>
                </a:solidFill>
                <a:effectLst/>
                <a:latin typeface="Arial" panose="020B0604020202020204" pitchFamily="34" charset="0"/>
                <a:ea typeface="+mn-ea"/>
                <a:cs typeface="Arial" panose="020B0604020202020204" pitchFamily="34" charset="0"/>
              </a:rPr>
              <a:t> i 2023. </a:t>
            </a:r>
          </a:p>
          <a:p>
            <a:endParaRPr lang="da-DK" sz="1100" kern="1200" dirty="0">
              <a:solidFill>
                <a:schemeClr val="tx1"/>
              </a:solidFill>
              <a:effectLst/>
              <a:latin typeface="Arial" panose="020B0604020202020204" pitchFamily="34" charset="0"/>
              <a:ea typeface="+mn-ea"/>
              <a:cs typeface="Arial" panose="020B0604020202020204" pitchFamily="34" charset="0"/>
            </a:endParaRPr>
          </a:p>
          <a:p>
            <a:r>
              <a:rPr lang="da-DK" sz="1100" kern="1200" dirty="0">
                <a:solidFill>
                  <a:schemeClr val="tx1"/>
                </a:solidFill>
                <a:effectLst/>
                <a:latin typeface="Arial" panose="020B0604020202020204" pitchFamily="34" charset="0"/>
                <a:ea typeface="+mn-ea"/>
                <a:cs typeface="Arial" panose="020B0604020202020204" pitchFamily="34" charset="0"/>
              </a:rPr>
              <a:t>Da alle 3 sager hænger tæt sammen.</a:t>
            </a:r>
          </a:p>
          <a:p>
            <a:endParaRPr lang="da-DK" sz="1100" kern="1200" dirty="0">
              <a:solidFill>
                <a:schemeClr val="tx1"/>
              </a:solidFill>
              <a:effectLst/>
              <a:latin typeface="Arial" panose="020B0604020202020204" pitchFamily="34" charset="0"/>
              <a:ea typeface="+mn-ea"/>
              <a:cs typeface="Arial" panose="020B0604020202020204" pitchFamily="34" charset="0"/>
            </a:endParaRPr>
          </a:p>
          <a:p>
            <a:r>
              <a:rPr lang="da-DK" sz="1100" kern="1200" dirty="0">
                <a:solidFill>
                  <a:schemeClr val="tx1"/>
                </a:solidFill>
                <a:effectLst/>
                <a:latin typeface="Arial" panose="020B0604020202020204" pitchFamily="34" charset="0"/>
                <a:ea typeface="+mn-ea"/>
                <a:cs typeface="Arial" panose="020B0604020202020204" pitchFamily="34" charset="0"/>
              </a:rPr>
              <a:t>Undervejs skal vi nok være tydelige omkring, hvilken sag, der er tale om.</a:t>
            </a:r>
          </a:p>
        </p:txBody>
      </p:sp>
      <p:sp>
        <p:nvSpPr>
          <p:cNvPr id="4" name="Pladsholder til slidenummer 3"/>
          <p:cNvSpPr>
            <a:spLocks noGrp="1"/>
          </p:cNvSpPr>
          <p:nvPr>
            <p:ph type="sldNum" sz="quarter" idx="5"/>
          </p:nvPr>
        </p:nvSpPr>
        <p:spPr/>
        <p:txBody>
          <a:bodyPr/>
          <a:lstStyle/>
          <a:p>
            <a:fld id="{506BBF30-9E8D-4E40-A72D-A1EF357E1F8F}" type="slidenum">
              <a:rPr lang="da-DK" smtClean="0"/>
              <a:t>1</a:t>
            </a:fld>
            <a:endParaRPr lang="da-DK"/>
          </a:p>
        </p:txBody>
      </p:sp>
    </p:spTree>
    <p:extLst>
      <p:ext uri="{BB962C8B-B14F-4D97-AF65-F5344CB8AC3E}">
        <p14:creationId xmlns:p14="http://schemas.microsoft.com/office/powerpoint/2010/main" val="3213264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100" b="1" dirty="0">
                <a:effectLst/>
                <a:latin typeface="Arial" panose="020B0604020202020204" pitchFamily="34" charset="0"/>
                <a:ea typeface="Calibri" panose="020F0502020204030204" pitchFamily="34" charset="0"/>
                <a:cs typeface="Times New Roman" panose="02020603050405020304" pitchFamily="18" charset="0"/>
              </a:rPr>
              <a:t>GITTE</a:t>
            </a:r>
          </a:p>
          <a:p>
            <a:pPr>
              <a:lnSpc>
                <a:spcPct val="107000"/>
              </a:lnSpc>
              <a:spcAft>
                <a:spcPts val="800"/>
              </a:spcAft>
            </a:pPr>
            <a:r>
              <a:rPr lang="da-DK" sz="1100" b="1" dirty="0">
                <a:effectLst/>
                <a:latin typeface="Arial" panose="020B0604020202020204" pitchFamily="34" charset="0"/>
                <a:ea typeface="Calibri" panose="020F0502020204030204" pitchFamily="34" charset="0"/>
                <a:cs typeface="Times New Roman" panose="02020603050405020304" pitchFamily="18" charset="0"/>
              </a:rPr>
              <a:t>5.000 mulige PFAS-grunde i Region Hovedstaden</a:t>
            </a:r>
            <a:br>
              <a:rPr lang="da-DK" sz="1100" b="1" dirty="0">
                <a:effectLst/>
                <a:latin typeface="Arial" panose="020B0604020202020204" pitchFamily="34" charset="0"/>
                <a:ea typeface="Calibri" panose="020F0502020204030204" pitchFamily="34" charset="0"/>
                <a:cs typeface="Times New Roman" panose="02020603050405020304" pitchFamily="18" charset="0"/>
              </a:rPr>
            </a:br>
            <a:r>
              <a:rPr lang="da-DK" sz="1100" dirty="0">
                <a:effectLst/>
                <a:latin typeface="Arial" panose="020B0604020202020204" pitchFamily="34" charset="0"/>
                <a:ea typeface="Calibri" panose="020F0502020204030204" pitchFamily="34" charset="0"/>
                <a:cs typeface="Times New Roman" panose="02020603050405020304" pitchFamily="18" charset="0"/>
              </a:rPr>
              <a:t>PFAS-stofferne, herunder PFOS, findes også ved andre brancher end brandøvelsespladser, og det betyder, at der er langt flere grunde end brandøvelsespladserne, der skal tages hånd om.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Arial" panose="020B0604020202020204" pitchFamily="34" charset="0"/>
                <a:ea typeface="Calibri" panose="020F0502020204030204" pitchFamily="34" charset="0"/>
                <a:cs typeface="Times New Roman" panose="02020603050405020304" pitchFamily="18" charset="0"/>
              </a:rPr>
              <a:t>Vi skønner at der kan være 5.000 mulige PFAS-grunde i Region Hovedstaden.</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Arial" panose="020B0604020202020204" pitchFamily="34" charset="0"/>
                <a:ea typeface="Calibri" panose="020F0502020204030204" pitchFamily="34" charset="0"/>
                <a:cs typeface="Times New Roman" panose="02020603050405020304" pitchFamily="18" charset="0"/>
              </a:rPr>
              <a:t>På landsplan er tallet 15.000 – de ses som prikker her på kortet.</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b="1" dirty="0">
                <a:effectLst/>
                <a:latin typeface="Arial" panose="020B0604020202020204" pitchFamily="34" charset="0"/>
                <a:ea typeface="Calibri" panose="020F0502020204030204" pitchFamily="34" charset="0"/>
                <a:cs typeface="Times New Roman" panose="02020603050405020304" pitchFamily="18" charset="0"/>
              </a:rPr>
              <a:t>Allerede undersøgte grunde</a:t>
            </a:r>
            <a:br>
              <a:rPr lang="da-DK" sz="1100" b="1" dirty="0">
                <a:effectLst/>
                <a:latin typeface="Arial" panose="020B0604020202020204" pitchFamily="34" charset="0"/>
                <a:ea typeface="Calibri" panose="020F0502020204030204" pitchFamily="34" charset="0"/>
                <a:cs typeface="Times New Roman" panose="02020603050405020304" pitchFamily="18" charset="0"/>
              </a:rPr>
            </a:br>
            <a:r>
              <a:rPr lang="da-DK" sz="1100" dirty="0">
                <a:effectLst/>
                <a:latin typeface="Arial" panose="020B0604020202020204" pitchFamily="34" charset="0"/>
                <a:ea typeface="Calibri" panose="020F0502020204030204" pitchFamily="34" charset="0"/>
                <a:cs typeface="Times New Roman" panose="02020603050405020304" pitchFamily="18" charset="0"/>
              </a:rPr>
              <a:t>Siden 2015 har vi været opmærksomme på PFAS-stoffer, og har undersøgt grundvandet for PFAS som led i de almindelige undersøgelser, oprensninger og overvågninger af forurening med klorerede opløsningsmidler. Det er sket de steder, hvor vi ved eller skønner, at PFAS-stofferne kan være brugt. Det kan fx være på tidligere metalforarbejdende virksomheder og plastvirksomheder.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Arial" panose="020B0604020202020204" pitchFamily="34" charset="0"/>
                <a:ea typeface="Calibri" panose="020F0502020204030204" pitchFamily="34" charset="0"/>
                <a:cs typeface="Times New Roman" panose="02020603050405020304" pitchFamily="18" charset="0"/>
              </a:rPr>
              <a:t>Vi har indtil videre undersøgt for PFAS i grundvandet på ca. 600 grunde (2015 – aug. 2022).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Arial" panose="020B0604020202020204" pitchFamily="34" charset="0"/>
                <a:ea typeface="Calibri" panose="020F0502020204030204" pitchFamily="34" charset="0"/>
                <a:cs typeface="Times New Roman" panose="02020603050405020304" pitchFamily="18" charset="0"/>
              </a:rPr>
              <a:t>Med de gamle grænseværdier for PFAS-stoffer fandt vi overskridelser af grænseværdierne på ca. hver femte grund (23 % lokaliteter - overskridelser af sum 12-PFAS i grundvand (</a:t>
            </a:r>
            <a:r>
              <a:rPr lang="da-DK" sz="1100" i="1" dirty="0">
                <a:effectLst/>
                <a:latin typeface="Arial" panose="020B0604020202020204" pitchFamily="34" charset="0"/>
                <a:ea typeface="Calibri" panose="020F0502020204030204" pitchFamily="34" charset="0"/>
                <a:cs typeface="Times New Roman" panose="02020603050405020304" pitchFamily="18" charset="0"/>
              </a:rPr>
              <a:t>gv. kriterie 2015</a:t>
            </a:r>
            <a:r>
              <a:rPr lang="da-DK" sz="1100" dirty="0">
                <a:effectLst/>
                <a:latin typeface="Arial" panose="020B0604020202020204" pitchFamily="34" charset="0"/>
                <a:ea typeface="Calibri" panose="020F0502020204030204" pitchFamily="34" charset="0"/>
                <a:cs typeface="Times New Roman" panose="02020603050405020304" pitchFamily="18" charset="0"/>
              </a:rPr>
              <a:t>)).</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Arial" panose="020B0604020202020204" pitchFamily="34" charset="0"/>
                <a:ea typeface="Calibri" panose="020F0502020204030204" pitchFamily="34" charset="0"/>
                <a:cs typeface="Times New Roman" panose="02020603050405020304" pitchFamily="18" charset="0"/>
              </a:rPr>
              <a:t>PFAS har derfor ikke tidligere været betragtet som alarmerende i forhold til grundvandet, men i lyset af de nye meget lave grænseværdier, som Miljøstyrelsen udmeldte i sommeren 2021, ser billedet anderledes nu.</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Arial" panose="020B0604020202020204" pitchFamily="34" charset="0"/>
                <a:ea typeface="Calibri" panose="020F0502020204030204" pitchFamily="34" charset="0"/>
                <a:cs typeface="Times New Roman" panose="02020603050405020304" pitchFamily="18" charset="0"/>
              </a:rPr>
              <a:t>Opgjort i forhold til de gældende grænseværdier er det nu 3 ud af 4 af de undersøgte grunde, at grænseværdien er overskredet i grundvand (75 % lokaliteter - overskridelser af sum 4-PFAS i grundvand (</a:t>
            </a:r>
            <a:r>
              <a:rPr lang="da-DK" sz="1100" i="1" dirty="0">
                <a:effectLst/>
                <a:latin typeface="Arial" panose="020B0604020202020204" pitchFamily="34" charset="0"/>
                <a:ea typeface="Calibri" panose="020F0502020204030204" pitchFamily="34" charset="0"/>
                <a:cs typeface="Times New Roman" panose="02020603050405020304" pitchFamily="18" charset="0"/>
              </a:rPr>
              <a:t>gv. kriterie juli 2021</a:t>
            </a:r>
            <a:r>
              <a:rPr lang="da-DK" sz="1100" dirty="0">
                <a:effectLst/>
                <a:latin typeface="Arial" panose="020B0604020202020204" pitchFamily="34" charset="0"/>
                <a:ea typeface="Calibri" panose="020F0502020204030204" pitchFamily="34" charset="0"/>
                <a:cs typeface="Times New Roman" panose="02020603050405020304" pitchFamily="18" charset="0"/>
              </a:rPr>
              <a:t>))</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Arial" panose="020B0604020202020204" pitchFamily="34" charset="0"/>
                <a:ea typeface="Calibri" panose="020F0502020204030204" pitchFamily="34" charset="0"/>
                <a:cs typeface="Times New Roman" panose="02020603050405020304" pitchFamily="18" charset="0"/>
              </a:rPr>
              <a:t>Det kræver ekstraarbejde at genoptage/revurdere alle de sager, der allerede er afgjort på baggrund af de gamle grænseværdier for PFAS, herunder PFOS, i forhold til de nye grænseværdier. Hertil kommer de sager, der er undersøgt før 2015, hvor vi begyndte at undersøge for PFAS-stoffer. Og derfor ikke har undersøgt for PFAS, som vil ville gøre med den viden, vi har i dag.</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b="1" dirty="0">
                <a:effectLst/>
                <a:latin typeface="Arial" panose="020B0604020202020204" pitchFamily="34" charset="0"/>
                <a:ea typeface="Calibri" panose="020F0502020204030204" pitchFamily="34" charset="0"/>
                <a:cs typeface="Times New Roman" panose="02020603050405020304" pitchFamily="18" charset="0"/>
              </a:rPr>
              <a:t>Undersøgelse af vand på regionens oprensningsanlæg</a:t>
            </a:r>
            <a:br>
              <a:rPr lang="da-DK" sz="1100" dirty="0">
                <a:effectLst/>
                <a:latin typeface="Arial" panose="020B0604020202020204" pitchFamily="34" charset="0"/>
                <a:ea typeface="Calibri" panose="020F0502020204030204" pitchFamily="34" charset="0"/>
                <a:cs typeface="Times New Roman" panose="02020603050405020304" pitchFamily="18" charset="0"/>
              </a:rPr>
            </a:br>
            <a:r>
              <a:rPr lang="da-DK" sz="1100" dirty="0">
                <a:effectLst/>
                <a:latin typeface="Arial" panose="020B0604020202020204" pitchFamily="34" charset="0"/>
                <a:ea typeface="Calibri" panose="020F0502020204030204" pitchFamily="34" charset="0"/>
                <a:cs typeface="Times New Roman" panose="02020603050405020304" pitchFamily="18" charset="0"/>
              </a:rPr>
              <a:t>I 2022 undersøger vi for PFAS-stoffer på halvdelen af vores tekniske oprensningsanlæg (50 ud af de ca. 100 anlæg). Det er de oprensningsanlæg, der renser forurenet vand. Efter oppumpning og (evt. rensning) hældes vandet i kloak eller ud i naturen, fx i et vandløb eller en sø, eller tilbage til grundvandet. Anlæggene renser op i forhold til forurening med klorerede opløsningsmidler.</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Arial" panose="020B0604020202020204" pitchFamily="34" charset="0"/>
                <a:ea typeface="Calibri" panose="020F0502020204030204" pitchFamily="34" charset="0"/>
                <a:cs typeface="Times New Roman" panose="02020603050405020304" pitchFamily="18" charset="0"/>
              </a:rPr>
              <a:t>Vi undersøger om vandet, der pumpes op på anlæggene, også indeholder PFAS. Og hvis det gør, om der så er PFAS i vandet efter vandet er blevet renset på anlægget.</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Arial" panose="020B0604020202020204" pitchFamily="34" charset="0"/>
                <a:ea typeface="Calibri" panose="020F0502020204030204" pitchFamily="34" charset="0"/>
                <a:cs typeface="Times New Roman" panose="02020603050405020304" pitchFamily="18" charset="0"/>
              </a:rPr>
              <a:t>Indtil videre har vi fået resultater fra 32 af de 50 anlæg – resten undersøges her i efteråret (det er de 18 anlæg, der udleder til kloak).</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Arial" panose="020B0604020202020204" pitchFamily="34" charset="0"/>
                <a:ea typeface="Calibri" panose="020F0502020204030204" pitchFamily="34" charset="0"/>
                <a:cs typeface="Times New Roman" panose="02020603050405020304" pitchFamily="18" charset="0"/>
              </a:rPr>
              <a:t>På 11 anlæg var der overskridelse af PFAS-stoffer i det vandet, der pumpes op på anlægget.</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Arial" panose="020B0604020202020204" pitchFamily="34" charset="0"/>
                <a:ea typeface="Calibri" panose="020F0502020204030204" pitchFamily="34" charset="0"/>
                <a:cs typeface="Times New Roman" panose="02020603050405020304" pitchFamily="18" charset="0"/>
              </a:rPr>
              <a:t>På 1 anlæg var der fortsat overskridelse af PFAS-stoffer i det vand, der kommer ud af anlægget.</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Arial" panose="020B0604020202020204" pitchFamily="34" charset="0"/>
                <a:ea typeface="Calibri" panose="020F0502020204030204" pitchFamily="34" charset="0"/>
                <a:cs typeface="Times New Roman" panose="02020603050405020304" pitchFamily="18" charset="0"/>
              </a:rPr>
              <a:t>De foreløbige resultater viser</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100" dirty="0">
                <a:effectLst/>
                <a:latin typeface="Arial" panose="020B0604020202020204" pitchFamily="34" charset="0"/>
                <a:ea typeface="Calibri" panose="020F0502020204030204" pitchFamily="34" charset="0"/>
                <a:cs typeface="Times New Roman" panose="02020603050405020304" pitchFamily="18" charset="0"/>
              </a:rPr>
              <a:t>at PFAS ikke er udbredt i grundvandet alle steder i regionen. Det er ikke i al vand vi finder PFAS (vi troede faktisk at vi ville finde PFAS alle steder. Hvilket vi heldigvis ikke har gjort)</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100" dirty="0">
                <a:effectLst/>
                <a:latin typeface="Arial" panose="020B0604020202020204" pitchFamily="34" charset="0"/>
                <a:ea typeface="Calibri" panose="020F0502020204030204" pitchFamily="34" charset="0"/>
                <a:cs typeface="Times New Roman" panose="02020603050405020304" pitchFamily="18" charset="0"/>
              </a:rPr>
              <a:t>at de steder, hvor der PFAS forurenet vand ind på anlægget, dér bliver PFAS fjernet ved rensemetoden på det pågældende anlæg</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Arial" panose="020B0604020202020204" pitchFamily="34" charset="0"/>
                <a:ea typeface="Calibri" panose="020F0502020204030204" pitchFamily="34" charset="0"/>
                <a:cs typeface="Times New Roman" panose="02020603050405020304" pitchFamily="18" charset="0"/>
              </a:rPr>
              <a:t>På et anlæg i Høje-Taastrup (Industrivej 28-30) blev der fundet forhøjet indhold af PFAS i vandet, der blev ledt ud af anlægget. Her har vi straks igangsat ekstra rensemetode for PFAS.</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Arial" panose="020B0604020202020204" pitchFamily="34" charset="0"/>
                <a:ea typeface="Calibri" panose="020F0502020204030204" pitchFamily="34" charset="0"/>
                <a:cs typeface="Times New Roman" panose="02020603050405020304" pitchFamily="18" charset="0"/>
              </a:rPr>
              <a:t>Testresultaterne er fine. Det vand, der løber ud fra anlægget, overholder nu grænseværdierne.</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Arial" panose="020B0604020202020204" pitchFamily="34" charset="0"/>
                <a:ea typeface="Calibri" panose="020F0502020204030204" pitchFamily="34" charset="0"/>
                <a:cs typeface="Times New Roman" panose="02020603050405020304" pitchFamily="18" charset="0"/>
              </a:rPr>
              <a:t>Testmetoden bidrager til den nødvendige teknologiudvikling og kan bane vejen for fremtidige oprensninger, hvor det bliver nødvendigt at rense for PFAS-stoffer.</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a-DK"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OBS – evt. yderligere info hos Line M F og Niels</a:t>
            </a:r>
          </a:p>
          <a:p>
            <a:pPr>
              <a:lnSpc>
                <a:spcPct val="107000"/>
              </a:lnSpc>
              <a:spcAft>
                <a:spcPts val="800"/>
              </a:spcAft>
            </a:pPr>
            <a:r>
              <a:rPr lang="da-DK" sz="1100" dirty="0">
                <a:effectLst/>
                <a:latin typeface="Arial" panose="020B0604020202020204" pitchFamily="34" charset="0"/>
                <a:ea typeface="Calibri" panose="020F0502020204030204" pitchFamily="34" charset="0"/>
                <a:cs typeface="Times New Roman" panose="02020603050405020304" pitchFamily="18" charset="0"/>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506BBF30-9E8D-4E40-A72D-A1EF357E1F8F}" type="slidenum">
              <a:rPr lang="da-DK" smtClean="0"/>
              <a:t>10</a:t>
            </a:fld>
            <a:endParaRPr lang="da-DK"/>
          </a:p>
        </p:txBody>
      </p:sp>
    </p:spTree>
    <p:extLst>
      <p:ext uri="{BB962C8B-B14F-4D97-AF65-F5344CB8AC3E}">
        <p14:creationId xmlns:p14="http://schemas.microsoft.com/office/powerpoint/2010/main" val="2251577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100" b="1" dirty="0">
                <a:latin typeface="Arial" panose="020B0604020202020204" pitchFamily="34" charset="0"/>
                <a:cs typeface="Arial" panose="020B0604020202020204" pitchFamily="34" charset="0"/>
              </a:rPr>
              <a:t>Carsten</a:t>
            </a:r>
          </a:p>
          <a:p>
            <a:endParaRPr lang="da-DK" sz="1100" dirty="0">
              <a:latin typeface="Arial" panose="020B0604020202020204" pitchFamily="34" charset="0"/>
              <a:cs typeface="Arial" panose="020B0604020202020204" pitchFamily="34" charset="0"/>
            </a:endParaRPr>
          </a:p>
          <a:p>
            <a:r>
              <a:rPr lang="da-DK" sz="1100" dirty="0">
                <a:latin typeface="Arial" panose="020B0604020202020204" pitchFamily="34" charset="0"/>
                <a:cs typeface="Arial" panose="020B0604020202020204" pitchFamily="34" charset="0"/>
              </a:rPr>
              <a:t>Nu går vi over til sagen om forslag til PFAS-aktiviteter i 2023.</a:t>
            </a:r>
          </a:p>
        </p:txBody>
      </p:sp>
      <p:sp>
        <p:nvSpPr>
          <p:cNvPr id="4" name="Pladsholder til slidenummer 3"/>
          <p:cNvSpPr>
            <a:spLocks noGrp="1"/>
          </p:cNvSpPr>
          <p:nvPr>
            <p:ph type="sldNum" sz="quarter" idx="5"/>
          </p:nvPr>
        </p:nvSpPr>
        <p:spPr/>
        <p:txBody>
          <a:bodyPr/>
          <a:lstStyle/>
          <a:p>
            <a:fld id="{506BBF30-9E8D-4E40-A72D-A1EF357E1F8F}" type="slidenum">
              <a:rPr lang="da-DK" smtClean="0"/>
              <a:t>11</a:t>
            </a:fld>
            <a:endParaRPr lang="da-DK"/>
          </a:p>
        </p:txBody>
      </p:sp>
    </p:spTree>
    <p:extLst>
      <p:ext uri="{BB962C8B-B14F-4D97-AF65-F5344CB8AC3E}">
        <p14:creationId xmlns:p14="http://schemas.microsoft.com/office/powerpoint/2010/main" val="2524439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100" b="1" dirty="0">
                <a:latin typeface="Arial" panose="020B0604020202020204" pitchFamily="34" charset="0"/>
                <a:cs typeface="Arial" panose="020B0604020202020204" pitchFamily="34" charset="0"/>
              </a:rPr>
              <a:t>Carsten</a:t>
            </a:r>
          </a:p>
          <a:p>
            <a:endParaRPr lang="da-DK" sz="1100" dirty="0">
              <a:latin typeface="Arial" panose="020B0604020202020204" pitchFamily="34" charset="0"/>
              <a:cs typeface="Arial" panose="020B0604020202020204" pitchFamily="34" charset="0"/>
            </a:endParaRPr>
          </a:p>
          <a:p>
            <a:r>
              <a:rPr lang="da-DK" sz="1100" dirty="0">
                <a:effectLst/>
                <a:latin typeface="Arial" panose="020B0604020202020204" pitchFamily="34" charset="0"/>
                <a:ea typeface="Times New Roman" panose="02020603050405020304" pitchFamily="18" charset="0"/>
                <a:cs typeface="Arial" panose="020B0604020202020204" pitchFamily="34" charset="0"/>
              </a:rPr>
              <a:t>Vi har vurderet, at ikke er muligt at iværksætte fuldskala PFAS-oprensninger allerede i 2023. Det skyldes først og fremmest, at overblikket over PFAS-grunde og hvilke grunde, der udgør den største risiko overfor drikkevand og sundhed, ikke er tilstrækkeligt. Dernæst at der mangler indsigt i, hvordan den oprensende indsats skal udføres. Dette er grundlæggende forudsætninger for en effektfuld indsats.</a:t>
            </a:r>
          </a:p>
          <a:p>
            <a:r>
              <a:rPr lang="da-DK" sz="1100" dirty="0">
                <a:effectLst/>
                <a:latin typeface="Arial" panose="020B0604020202020204" pitchFamily="34" charset="0"/>
                <a:ea typeface="Times New Roman" panose="02020603050405020304" pitchFamily="18" charset="0"/>
                <a:cs typeface="Arial" panose="020B0604020202020204" pitchFamily="34" charset="0"/>
              </a:rPr>
              <a:t> </a:t>
            </a:r>
          </a:p>
          <a:p>
            <a:r>
              <a:rPr lang="da-DK" sz="1100" dirty="0">
                <a:effectLst/>
                <a:latin typeface="Arial" panose="020B0604020202020204" pitchFamily="34" charset="0"/>
                <a:ea typeface="Times New Roman" panose="02020603050405020304" pitchFamily="18" charset="0"/>
                <a:cs typeface="Arial" panose="020B0604020202020204" pitchFamily="34" charset="0"/>
              </a:rPr>
              <a:t>I 2022 og 2023 arbejder vi derfor på, hvordan der kan skabes overblik over opgavens omfang, og en hensigtsmæssig rækkefølge at løse opgaven i.</a:t>
            </a:r>
          </a:p>
          <a:p>
            <a:r>
              <a:rPr lang="da-DK" sz="1100" dirty="0">
                <a:effectLst/>
                <a:latin typeface="Arial" panose="020B0604020202020204" pitchFamily="34" charset="0"/>
                <a:ea typeface="Times New Roman" panose="02020603050405020304" pitchFamily="18" charset="0"/>
                <a:cs typeface="Arial" panose="020B0604020202020204" pitchFamily="34" charset="0"/>
              </a:rPr>
              <a:t> </a:t>
            </a:r>
          </a:p>
          <a:p>
            <a:r>
              <a:rPr lang="da-DK" sz="1100" dirty="0">
                <a:effectLst/>
                <a:latin typeface="Arial" panose="020B0604020202020204" pitchFamily="34" charset="0"/>
                <a:ea typeface="Times New Roman" panose="02020603050405020304" pitchFamily="18" charset="0"/>
                <a:cs typeface="Arial" panose="020B0604020202020204" pitchFamily="34" charset="0"/>
              </a:rPr>
              <a:t>Med henblik på at fremme PFAS-indsatsen i Region Hovedstaden er det optimalt, at der i 2023 gennemføres aktiviteter i forhold til at forberede oprensende indsats på nogle af de mest kritiske brandøvelsespladser. Viden og erfaringer med denne nye type af forurening, herunder hvordan undersøgelser og oprensninger designes og gennemføres, er central for efterfølgende at kunne opskalere oprensningsindsatsen på andre PFAS-forurenede grunde.</a:t>
            </a:r>
          </a:p>
          <a:p>
            <a:endParaRPr lang="da-DK" sz="1100" dirty="0">
              <a:effectLst/>
              <a:latin typeface="Arial" panose="020B0604020202020204" pitchFamily="34" charset="0"/>
              <a:ea typeface="Times New Roman" panose="02020603050405020304" pitchFamily="18" charset="0"/>
              <a:cs typeface="Arial" panose="020B0604020202020204" pitchFamily="34" charset="0"/>
            </a:endParaRPr>
          </a:p>
          <a:p>
            <a:r>
              <a:rPr lang="da-DK" sz="1100" dirty="0">
                <a:effectLst/>
                <a:latin typeface="Arial" panose="020B0604020202020204" pitchFamily="34" charset="0"/>
                <a:ea typeface="Times New Roman" panose="02020603050405020304" pitchFamily="18" charset="0"/>
                <a:cs typeface="Arial" panose="020B0604020202020204" pitchFamily="34" charset="0"/>
              </a:rPr>
              <a:t>Vi foreslår derfor følgende aktiviteter:</a:t>
            </a:r>
          </a:p>
          <a:p>
            <a:r>
              <a:rPr lang="da-DK" sz="1100" dirty="0">
                <a:effectLst/>
                <a:latin typeface="Arial" panose="020B0604020202020204" pitchFamily="34" charset="0"/>
                <a:ea typeface="Times New Roman" panose="02020603050405020304" pitchFamily="18" charset="0"/>
                <a:cs typeface="Arial" panose="020B0604020202020204" pitchFamily="34" charset="0"/>
              </a:rPr>
              <a:t> </a:t>
            </a:r>
          </a:p>
          <a:p>
            <a:pPr marL="342900" lvl="0" indent="-342900">
              <a:buFont typeface="Symbol" panose="05050102010706020507" pitchFamily="18" charset="2"/>
              <a:buChar char=""/>
            </a:pPr>
            <a:r>
              <a:rPr lang="da-DK" sz="1100" b="1" dirty="0">
                <a:effectLst/>
                <a:latin typeface="Arial" panose="020B0604020202020204" pitchFamily="34" charset="0"/>
                <a:ea typeface="Times New Roman" panose="02020603050405020304" pitchFamily="18" charset="0"/>
                <a:cs typeface="Arial" panose="020B0604020202020204" pitchFamily="34" charset="0"/>
              </a:rPr>
              <a:t>Vidensopbygning.</a:t>
            </a:r>
            <a:r>
              <a:rPr lang="da-DK" sz="1100" dirty="0">
                <a:effectLst/>
                <a:latin typeface="Arial" panose="020B0604020202020204" pitchFamily="34" charset="0"/>
                <a:ea typeface="Times New Roman" panose="02020603050405020304" pitchFamily="18" charset="0"/>
                <a:cs typeface="Arial" panose="020B0604020202020204" pitchFamily="34" charset="0"/>
              </a:rPr>
              <a:t> I tæt samarbejde med de øvrige regioner opbygges viden om PFAS-stofferne: Hvor har de været brugt, hvordan opfører de sig i miljøet, hvad er den generelle belastning.</a:t>
            </a:r>
          </a:p>
          <a:p>
            <a:pPr marL="342900" lvl="0" indent="-342900">
              <a:buFont typeface="Symbol" panose="05050102010706020507" pitchFamily="18" charset="2"/>
              <a:buChar char=""/>
            </a:pPr>
            <a:r>
              <a:rPr lang="da-DK" sz="1100" b="1" dirty="0">
                <a:effectLst/>
                <a:latin typeface="Arial" panose="020B0604020202020204" pitchFamily="34" charset="0"/>
                <a:ea typeface="Times New Roman" panose="02020603050405020304" pitchFamily="18" charset="0"/>
                <a:cs typeface="Arial" panose="020B0604020202020204" pitchFamily="34" charset="0"/>
              </a:rPr>
              <a:t>Kortlægning.</a:t>
            </a:r>
            <a:r>
              <a:rPr lang="da-DK" sz="1100" dirty="0">
                <a:effectLst/>
                <a:latin typeface="Arial" panose="020B0604020202020204" pitchFamily="34" charset="0"/>
                <a:ea typeface="Times New Roman" panose="02020603050405020304" pitchFamily="18" charset="0"/>
                <a:cs typeface="Arial" panose="020B0604020202020204" pitchFamily="34" charset="0"/>
              </a:rPr>
              <a:t> Udarbejde strategi for kortlægning af PFAS-grunde: Hvilken tilgang er den mest optimale i forhold til at afdække forureningsrisikoen.</a:t>
            </a:r>
          </a:p>
          <a:p>
            <a:pPr marL="342900" lvl="0" indent="-342900">
              <a:buFont typeface="Symbol" panose="05050102010706020507" pitchFamily="18" charset="2"/>
              <a:buChar char=""/>
            </a:pPr>
            <a:r>
              <a:rPr lang="da-DK" sz="1100" b="1" dirty="0">
                <a:effectLst/>
                <a:latin typeface="Arial" panose="020B0604020202020204" pitchFamily="34" charset="0"/>
                <a:ea typeface="Times New Roman" panose="02020603050405020304" pitchFamily="18" charset="0"/>
                <a:cs typeface="Arial" panose="020B0604020202020204" pitchFamily="34" charset="0"/>
              </a:rPr>
              <a:t>Brandøvelsespladser.</a:t>
            </a:r>
            <a:r>
              <a:rPr lang="da-DK" sz="1100" dirty="0">
                <a:effectLst/>
                <a:latin typeface="Arial" panose="020B0604020202020204" pitchFamily="34" charset="0"/>
                <a:ea typeface="Times New Roman" panose="02020603050405020304" pitchFamily="18" charset="0"/>
                <a:cs typeface="Arial" panose="020B0604020202020204" pitchFamily="34" charset="0"/>
              </a:rPr>
              <a:t> Fortsatte undersøgelser på brandøvelsespladser, der vurderes at være særligt kritiske i forhold til PFAS-belastningen i miljøet, idet stofferne har været anvendt så massivt på disse pladser.</a:t>
            </a:r>
          </a:p>
          <a:p>
            <a:pPr marL="342900" lvl="0" indent="-342900">
              <a:buFont typeface="Symbol" panose="05050102010706020507" pitchFamily="18" charset="2"/>
              <a:buChar char=""/>
            </a:pPr>
            <a:r>
              <a:rPr lang="da-DK" sz="1100" b="1" dirty="0">
                <a:effectLst/>
                <a:latin typeface="Arial" panose="020B0604020202020204" pitchFamily="34" charset="0"/>
                <a:ea typeface="Times New Roman" panose="02020603050405020304" pitchFamily="18" charset="0"/>
                <a:cs typeface="Arial" panose="020B0604020202020204" pitchFamily="34" charset="0"/>
              </a:rPr>
              <a:t>Kildeopsporing.</a:t>
            </a:r>
            <a:r>
              <a:rPr lang="da-DK" sz="1100" dirty="0">
                <a:effectLst/>
                <a:latin typeface="Arial" panose="020B0604020202020204" pitchFamily="34" charset="0"/>
                <a:ea typeface="Times New Roman" panose="02020603050405020304" pitchFamily="18" charset="0"/>
                <a:cs typeface="Arial" panose="020B0604020202020204" pitchFamily="34" charset="0"/>
              </a:rPr>
              <a:t> Opsporing af kilder til PFAS-forurening i Høje-Taastrup Kommune, hvor et lokalt vandværk er ramt af PFAS-forurening og i dag bliver nødforsynet med vand fra et nabovandværk.</a:t>
            </a:r>
          </a:p>
          <a:p>
            <a:pPr marL="342900" lvl="0" indent="-342900">
              <a:buFont typeface="Symbol" panose="05050102010706020507" pitchFamily="18" charset="2"/>
              <a:buChar char=""/>
            </a:pPr>
            <a:r>
              <a:rPr lang="da-DK" sz="1100" b="1" dirty="0">
                <a:effectLst/>
                <a:latin typeface="Arial" panose="020B0604020202020204" pitchFamily="34" charset="0"/>
                <a:ea typeface="Times New Roman" panose="02020603050405020304" pitchFamily="18" charset="0"/>
                <a:cs typeface="Arial" panose="020B0604020202020204" pitchFamily="34" charset="0"/>
              </a:rPr>
              <a:t>Påbud.</a:t>
            </a:r>
            <a:r>
              <a:rPr lang="da-DK" sz="1100" dirty="0">
                <a:effectLst/>
                <a:latin typeface="Arial" panose="020B0604020202020204" pitchFamily="34" charset="0"/>
                <a:ea typeface="Times New Roman" panose="02020603050405020304" pitchFamily="18" charset="0"/>
                <a:cs typeface="Arial" panose="020B0604020202020204" pitchFamily="34" charset="0"/>
              </a:rPr>
              <a:t> Afklare hos de relevante myndigheder (kommunerne eller staten), om der er en forurener, der kan gøres ansvarlig for de videre undersøgelser og eventuel oprensning.</a:t>
            </a:r>
          </a:p>
          <a:p>
            <a:pPr marL="342900" lvl="0" indent="-342900">
              <a:buFont typeface="Symbol" panose="05050102010706020507" pitchFamily="18" charset="2"/>
              <a:buChar char=""/>
            </a:pPr>
            <a:r>
              <a:rPr lang="da-DK" sz="1100" b="1" dirty="0">
                <a:effectLst/>
                <a:latin typeface="Arial" panose="020B0604020202020204" pitchFamily="34" charset="0"/>
                <a:ea typeface="Times New Roman" panose="02020603050405020304" pitchFamily="18" charset="0"/>
                <a:cs typeface="Arial" panose="020B0604020202020204" pitchFamily="34" charset="0"/>
              </a:rPr>
              <a:t>Pilotprojekt om nye rensemetoder.</a:t>
            </a:r>
            <a:r>
              <a:rPr lang="da-DK" sz="1100" dirty="0">
                <a:effectLst/>
                <a:latin typeface="Arial" panose="020B0604020202020204" pitchFamily="34" charset="0"/>
                <a:ea typeface="Times New Roman" panose="02020603050405020304" pitchFamily="18" charset="0"/>
                <a:cs typeface="Arial" panose="020B0604020202020204" pitchFamily="34" charset="0"/>
              </a:rPr>
              <a:t> Et samarbejdsprojekt med forskningsinstitutioner og relevante renseteknologi-firmaer, hvor udbyttet bliver, at administrationen er klar til at igangsætte fuldskala PFAS-rensning af grundvandet på de grunde, hvor forureningen viser sig at udgøre en risiko. De firmaer, der er med i projektet, vil kunne anvende resultaterne, som en benchmarking af deres teknik.</a:t>
            </a:r>
          </a:p>
          <a:p>
            <a:pPr marL="342900" lvl="0" indent="-342900">
              <a:buFont typeface="Symbol" panose="05050102010706020507" pitchFamily="18" charset="2"/>
              <a:buChar char=""/>
            </a:pPr>
            <a:r>
              <a:rPr lang="da-DK" sz="1100" b="1" dirty="0">
                <a:effectLst/>
                <a:latin typeface="Arial" panose="020B0604020202020204" pitchFamily="34" charset="0"/>
                <a:ea typeface="Times New Roman" panose="02020603050405020304" pitchFamily="18" charset="0"/>
                <a:cs typeface="Arial" panose="020B0604020202020204" pitchFamily="34" charset="0"/>
              </a:rPr>
              <a:t>Den nationale strategi for PFAS. </a:t>
            </a:r>
            <a:r>
              <a:rPr lang="da-DK" sz="1100" dirty="0">
                <a:effectLst/>
                <a:latin typeface="Arial" panose="020B0604020202020204" pitchFamily="34" charset="0"/>
                <a:ea typeface="Times New Roman" panose="02020603050405020304" pitchFamily="18" charset="0"/>
                <a:cs typeface="Arial" panose="020B0604020202020204" pitchFamily="34" charset="0"/>
              </a:rPr>
              <a:t>Arbejde proaktivt for den nationale strategi for PFAS, som regeringen har lovet at tage initiativ til.</a:t>
            </a:r>
          </a:p>
          <a:p>
            <a:pPr marL="342900" lvl="0" indent="-342900">
              <a:buFont typeface="Symbol" panose="05050102010706020507" pitchFamily="18" charset="2"/>
              <a:buChar char=""/>
            </a:pPr>
            <a:endParaRPr lang="da-DK" sz="11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da-DK" sz="1100" dirty="0">
                <a:effectLst/>
                <a:latin typeface="Arial" panose="020B0604020202020204" pitchFamily="34" charset="0"/>
                <a:ea typeface="Times New Roman" panose="02020603050405020304" pitchFamily="18" charset="0"/>
                <a:cs typeface="Arial" panose="020B0604020202020204" pitchFamily="34" charset="0"/>
              </a:rPr>
              <a:t>Vi vil også arbejde videre med løsning af kapacitetsudfordringer hos de miljørådgivere, der udfører undersøger og oprensninger for regionen. Dette er ikke kun i forhold til PFAS-indsatsen, men generelt. Vi har indbudt en bred kreds af miljørådgivere til et dialogmøde om udfordringer og løsninger den 16. november 2022.</a:t>
            </a:r>
          </a:p>
          <a:p>
            <a:pPr marL="0" lvl="0" indent="0">
              <a:buFont typeface="Symbol" panose="05050102010706020507" pitchFamily="18" charset="2"/>
              <a:buNone/>
            </a:pPr>
            <a:endParaRPr lang="da-DK" sz="1100" dirty="0">
              <a:effectLst/>
              <a:latin typeface="Arial" panose="020B0604020202020204" pitchFamily="34" charset="0"/>
              <a:cs typeface="Arial" panose="020B0604020202020204" pitchFamily="34" charset="0"/>
            </a:endParaRPr>
          </a:p>
          <a:p>
            <a:pPr marL="0" lvl="0" indent="0">
              <a:buFont typeface="Symbol" panose="05050102010706020507" pitchFamily="18" charset="2"/>
              <a:buNone/>
            </a:pPr>
            <a:r>
              <a:rPr lang="da-DK" sz="1100" dirty="0">
                <a:effectLst/>
                <a:latin typeface="Arial" panose="020B0604020202020204" pitchFamily="34" charset="0"/>
                <a:cs typeface="Arial" panose="020B0604020202020204" pitchFamily="34" charset="0"/>
              </a:rPr>
              <a:t>TIL GITTE OG CARSTEN – vær obs på, at der i forslaget også er lagt op til, at RH henvender sig til regeringen om flere penge til PFAS. Her har vi anbefalet overfor MKU, at en evt. henvendelse koordineres med og sker i regi af Danske Regioner.</a:t>
            </a:r>
            <a:endParaRPr lang="da-DK" sz="900" dirty="0">
              <a:latin typeface="Arial" panose="020B0604020202020204" pitchFamily="34" charset="0"/>
              <a:cs typeface="Arial" panose="020B0604020202020204" pitchFamily="34" charset="0"/>
            </a:endParaRPr>
          </a:p>
        </p:txBody>
      </p:sp>
      <p:sp>
        <p:nvSpPr>
          <p:cNvPr id="4" name="Pladsholder til slidenummer 3"/>
          <p:cNvSpPr>
            <a:spLocks noGrp="1"/>
          </p:cNvSpPr>
          <p:nvPr>
            <p:ph type="sldNum" sz="quarter" idx="5"/>
          </p:nvPr>
        </p:nvSpPr>
        <p:spPr/>
        <p:txBody>
          <a:bodyPr/>
          <a:lstStyle/>
          <a:p>
            <a:fld id="{506BBF30-9E8D-4E40-A72D-A1EF357E1F8F}" type="slidenum">
              <a:rPr lang="da-DK" smtClean="0"/>
              <a:t>12</a:t>
            </a:fld>
            <a:endParaRPr lang="da-DK"/>
          </a:p>
        </p:txBody>
      </p:sp>
    </p:spTree>
    <p:extLst>
      <p:ext uri="{BB962C8B-B14F-4D97-AF65-F5344CB8AC3E}">
        <p14:creationId xmlns:p14="http://schemas.microsoft.com/office/powerpoint/2010/main" val="3989588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Carsten</a:t>
            </a:r>
          </a:p>
        </p:txBody>
      </p:sp>
      <p:sp>
        <p:nvSpPr>
          <p:cNvPr id="4" name="Pladsholder til slidenummer 3"/>
          <p:cNvSpPr>
            <a:spLocks noGrp="1"/>
          </p:cNvSpPr>
          <p:nvPr>
            <p:ph type="sldNum" sz="quarter" idx="5"/>
          </p:nvPr>
        </p:nvSpPr>
        <p:spPr/>
        <p:txBody>
          <a:bodyPr/>
          <a:lstStyle/>
          <a:p>
            <a:fld id="{506BBF30-9E8D-4E40-A72D-A1EF357E1F8F}" type="slidenum">
              <a:rPr lang="da-DK" smtClean="0"/>
              <a:t>13</a:t>
            </a:fld>
            <a:endParaRPr lang="da-DK"/>
          </a:p>
        </p:txBody>
      </p:sp>
    </p:spTree>
    <p:extLst>
      <p:ext uri="{BB962C8B-B14F-4D97-AF65-F5344CB8AC3E}">
        <p14:creationId xmlns:p14="http://schemas.microsoft.com/office/powerpoint/2010/main" val="1686703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100" b="1" dirty="0">
                <a:latin typeface="Arial" panose="020B0604020202020204" pitchFamily="34" charset="0"/>
                <a:cs typeface="Arial" panose="020B0604020202020204" pitchFamily="34" charset="0"/>
              </a:rPr>
              <a:t>CARSTEN</a:t>
            </a:r>
          </a:p>
          <a:p>
            <a:endParaRPr lang="da-DK" sz="1100" dirty="0">
              <a:latin typeface="Arial" panose="020B0604020202020204" pitchFamily="34" charset="0"/>
              <a:cs typeface="Arial" panose="020B0604020202020204" pitchFamily="34" charset="0"/>
            </a:endParaRPr>
          </a:p>
          <a:p>
            <a:r>
              <a:rPr lang="da-DK" sz="1100" kern="1200" dirty="0">
                <a:solidFill>
                  <a:schemeClr val="tx1"/>
                </a:solidFill>
                <a:effectLst/>
                <a:latin typeface="Arial" panose="020B0604020202020204" pitchFamily="34" charset="0"/>
                <a:ea typeface="+mn-ea"/>
                <a:cs typeface="Arial" panose="020B0604020202020204" pitchFamily="34" charset="0"/>
              </a:rPr>
              <a:t>Så går vi over til </a:t>
            </a:r>
            <a:r>
              <a:rPr lang="da-DK" sz="1100" kern="1200" dirty="0" err="1">
                <a:solidFill>
                  <a:schemeClr val="tx1"/>
                </a:solidFill>
                <a:effectLst/>
                <a:latin typeface="Arial" panose="020B0604020202020204" pitchFamily="34" charset="0"/>
                <a:ea typeface="+mn-ea"/>
                <a:cs typeface="Arial" panose="020B0604020202020204" pitchFamily="34" charset="0"/>
              </a:rPr>
              <a:t>mødesagen</a:t>
            </a:r>
            <a:r>
              <a:rPr lang="da-DK" sz="1100" kern="1200" dirty="0">
                <a:solidFill>
                  <a:schemeClr val="tx1"/>
                </a:solidFill>
                <a:effectLst/>
                <a:latin typeface="Arial" panose="020B0604020202020204" pitchFamily="34" charset="0"/>
                <a:ea typeface="+mn-ea"/>
                <a:cs typeface="Arial" panose="020B0604020202020204" pitchFamily="34" charset="0"/>
              </a:rPr>
              <a:t> om den prioriterede liste for 2023.</a:t>
            </a:r>
          </a:p>
          <a:p>
            <a:r>
              <a:rPr lang="da-DK" sz="1100" kern="1200" dirty="0">
                <a:solidFill>
                  <a:schemeClr val="tx1"/>
                </a:solidFill>
                <a:effectLst/>
                <a:latin typeface="Arial" panose="020B0604020202020204" pitchFamily="34" charset="0"/>
                <a:ea typeface="+mn-ea"/>
                <a:cs typeface="Arial" panose="020B0604020202020204" pitchFamily="34" charset="0"/>
              </a:rPr>
              <a:t> </a:t>
            </a:r>
          </a:p>
          <a:p>
            <a:r>
              <a:rPr lang="da-DK" sz="1100" kern="1200" dirty="0">
                <a:solidFill>
                  <a:schemeClr val="tx1"/>
                </a:solidFill>
                <a:effectLst/>
                <a:latin typeface="Arial" panose="020B0604020202020204" pitchFamily="34" charset="0"/>
                <a:ea typeface="+mn-ea"/>
                <a:cs typeface="Arial" panose="020B0604020202020204" pitchFamily="34" charset="0"/>
              </a:rPr>
              <a:t>En gang om året skal Regionsrådet udarbejde en oversigt over den forventede indsats på jordforureningsområdet. Oversigten skal angive de grunde, vi forventer at undersøge nærmere og rense op. Efterfølgende skal offentligheden inddrages med henblik på kommentering, input mm., så der kan tages højde for dette, inden den endelig liste bliver vedtaget af Regionsrådet.</a:t>
            </a:r>
          </a:p>
          <a:p>
            <a:r>
              <a:rPr lang="da-DK" sz="1100" kern="1200" dirty="0">
                <a:solidFill>
                  <a:schemeClr val="tx1"/>
                </a:solidFill>
                <a:effectLst/>
                <a:latin typeface="Arial" panose="020B0604020202020204" pitchFamily="34" charset="0"/>
                <a:ea typeface="+mn-ea"/>
                <a:cs typeface="Arial" panose="020B0604020202020204" pitchFamily="34" charset="0"/>
              </a:rPr>
              <a:t> </a:t>
            </a:r>
          </a:p>
          <a:p>
            <a:r>
              <a:rPr lang="da-DK" sz="1100" kern="1200" dirty="0">
                <a:solidFill>
                  <a:schemeClr val="tx1"/>
                </a:solidFill>
                <a:effectLst/>
                <a:latin typeface="Arial" panose="020B0604020202020204" pitchFamily="34" charset="0"/>
                <a:ea typeface="+mn-ea"/>
                <a:cs typeface="Arial" panose="020B0604020202020204" pitchFamily="34" charset="0"/>
              </a:rPr>
              <a:t>Prioriteringen følger rammerne i Jordplan II.</a:t>
            </a:r>
          </a:p>
          <a:p>
            <a:r>
              <a:rPr lang="da-DK" sz="1100" kern="1200" dirty="0">
                <a:solidFill>
                  <a:schemeClr val="tx1"/>
                </a:solidFill>
                <a:effectLst/>
                <a:latin typeface="Arial" panose="020B0604020202020204" pitchFamily="34" charset="0"/>
                <a:ea typeface="+mn-ea"/>
                <a:cs typeface="Arial" panose="020B0604020202020204" pitchFamily="34" charset="0"/>
              </a:rPr>
              <a:t> </a:t>
            </a:r>
          </a:p>
          <a:p>
            <a:r>
              <a:rPr lang="da-DK" sz="1100" kern="1200" dirty="0">
                <a:solidFill>
                  <a:schemeClr val="tx1"/>
                </a:solidFill>
                <a:effectLst/>
                <a:latin typeface="Arial" panose="020B0604020202020204" pitchFamily="34" charset="0"/>
                <a:ea typeface="+mn-ea"/>
                <a:cs typeface="Arial" panose="020B0604020202020204" pitchFamily="34" charset="0"/>
              </a:rPr>
              <a:t>Vi har fokus på at færdiggøre indsatsen over for alle forureninger med de mest grundvandstruende stoffer inden for udvalgte grundvandsområder, frem for at sprede indsatsen over alle grundvandsområder i regionen.</a:t>
            </a:r>
          </a:p>
          <a:p>
            <a:r>
              <a:rPr lang="da-DK" sz="1100" kern="1200" dirty="0">
                <a:solidFill>
                  <a:schemeClr val="tx1"/>
                </a:solidFill>
                <a:effectLst/>
                <a:latin typeface="Arial" panose="020B0604020202020204" pitchFamily="34" charset="0"/>
                <a:ea typeface="+mn-ea"/>
                <a:cs typeface="Arial" panose="020B0604020202020204" pitchFamily="34" charset="0"/>
              </a:rPr>
              <a:t> </a:t>
            </a:r>
          </a:p>
          <a:p>
            <a:r>
              <a:rPr lang="da-DK" sz="1100" kern="1200" dirty="0">
                <a:solidFill>
                  <a:schemeClr val="tx1"/>
                </a:solidFill>
                <a:effectLst/>
                <a:latin typeface="Arial" panose="020B0604020202020204" pitchFamily="34" charset="0"/>
                <a:ea typeface="+mn-ea"/>
                <a:cs typeface="Arial" panose="020B0604020202020204" pitchFamily="34" charset="0"/>
              </a:rPr>
              <a:t>Og når jeg siger de mest grundvandstruende stoffer, er det stadig de klorerede opløsningsmidler, vi har fokus på.</a:t>
            </a:r>
          </a:p>
          <a:p>
            <a:r>
              <a:rPr lang="da-DK" sz="1100" kern="1200" dirty="0">
                <a:solidFill>
                  <a:schemeClr val="tx1"/>
                </a:solidFill>
                <a:effectLst/>
                <a:latin typeface="Arial" panose="020B0604020202020204" pitchFamily="34" charset="0"/>
                <a:ea typeface="+mn-ea"/>
                <a:cs typeface="Arial" panose="020B0604020202020204" pitchFamily="34" charset="0"/>
              </a:rPr>
              <a:t> </a:t>
            </a:r>
          </a:p>
          <a:p>
            <a:r>
              <a:rPr lang="da-DK" sz="1100" kern="1200" dirty="0">
                <a:solidFill>
                  <a:schemeClr val="tx1"/>
                </a:solidFill>
                <a:effectLst/>
                <a:latin typeface="Arial" panose="020B0604020202020204" pitchFamily="34" charset="0"/>
                <a:ea typeface="+mn-ea"/>
                <a:cs typeface="Arial" panose="020B0604020202020204" pitchFamily="34" charset="0"/>
              </a:rPr>
              <a:t>De klorerede opløsningsmidler udgør fortsat en væsentlig trussel mod drikkevandet i hovedstadsregionen, da selv små mængder af klorerede opløsningsmidler kan være årsag til massiv forurening i grundvandet. </a:t>
            </a:r>
          </a:p>
          <a:p>
            <a:r>
              <a:rPr lang="da-DK" sz="1100" kern="1200" dirty="0">
                <a:solidFill>
                  <a:schemeClr val="tx1"/>
                </a:solidFill>
                <a:effectLst/>
                <a:latin typeface="Arial" panose="020B0604020202020204" pitchFamily="34" charset="0"/>
                <a:ea typeface="+mn-ea"/>
                <a:cs typeface="Arial" panose="020B0604020202020204" pitchFamily="34" charset="0"/>
              </a:rPr>
              <a:t> </a:t>
            </a:r>
          </a:p>
          <a:p>
            <a:r>
              <a:rPr lang="da-DK" sz="1100" kern="1200" dirty="0">
                <a:solidFill>
                  <a:schemeClr val="tx1"/>
                </a:solidFill>
                <a:effectLst/>
                <a:latin typeface="Arial" panose="020B0604020202020204" pitchFamily="34" charset="0"/>
                <a:ea typeface="+mn-ea"/>
                <a:cs typeface="Arial" panose="020B0604020202020204" pitchFamily="34" charset="0"/>
              </a:rPr>
              <a:t>Klorerede opløsningsmidler kan også fordampe fra jorden og trænge ind i boliger, så </a:t>
            </a:r>
            <a:r>
              <a:rPr lang="da-DK" sz="1100" kern="1200" dirty="0" err="1">
                <a:solidFill>
                  <a:schemeClr val="tx1"/>
                </a:solidFill>
                <a:effectLst/>
                <a:latin typeface="Arial" panose="020B0604020202020204" pitchFamily="34" charset="0"/>
                <a:ea typeface="+mn-ea"/>
                <a:cs typeface="Arial" panose="020B0604020202020204" pitchFamily="34" charset="0"/>
              </a:rPr>
              <a:t>indeluften</a:t>
            </a:r>
            <a:r>
              <a:rPr lang="da-DK" sz="1100" kern="1200" dirty="0">
                <a:solidFill>
                  <a:schemeClr val="tx1"/>
                </a:solidFill>
                <a:effectLst/>
                <a:latin typeface="Arial" panose="020B0604020202020204" pitchFamily="34" charset="0"/>
                <a:ea typeface="+mn-ea"/>
                <a:cs typeface="Arial" panose="020B0604020202020204" pitchFamily="34" charset="0"/>
              </a:rPr>
              <a:t> påvirkes. Og derfor har vi også fokus på at undersøge og rense op boliggrunde de steder, hvor forureningen er problematisk i forhold til </a:t>
            </a:r>
            <a:r>
              <a:rPr lang="da-DK" sz="1100" kern="1200" dirty="0" err="1">
                <a:solidFill>
                  <a:schemeClr val="tx1"/>
                </a:solidFill>
                <a:effectLst/>
                <a:latin typeface="Arial" panose="020B0604020202020204" pitchFamily="34" charset="0"/>
                <a:ea typeface="+mn-ea"/>
                <a:cs typeface="Arial" panose="020B0604020202020204" pitchFamily="34" charset="0"/>
              </a:rPr>
              <a:t>indeluften</a:t>
            </a:r>
            <a:r>
              <a:rPr lang="da-DK" sz="1100" kern="1200" dirty="0">
                <a:solidFill>
                  <a:schemeClr val="tx1"/>
                </a:solidFill>
                <a:effectLst/>
                <a:latin typeface="Arial" panose="020B0604020202020204" pitchFamily="34" charset="0"/>
                <a:ea typeface="+mn-ea"/>
                <a:cs typeface="Arial" panose="020B0604020202020204" pitchFamily="34" charset="0"/>
              </a:rPr>
              <a:t>.</a:t>
            </a:r>
          </a:p>
          <a:p>
            <a:r>
              <a:rPr lang="da-DK" sz="1100" kern="1200" dirty="0">
                <a:solidFill>
                  <a:schemeClr val="tx1"/>
                </a:solidFill>
                <a:effectLst/>
                <a:latin typeface="Arial" panose="020B0604020202020204" pitchFamily="34" charset="0"/>
                <a:ea typeface="+mn-ea"/>
                <a:cs typeface="Arial" panose="020B0604020202020204" pitchFamily="34" charset="0"/>
              </a:rPr>
              <a:t> </a:t>
            </a:r>
          </a:p>
          <a:p>
            <a:r>
              <a:rPr lang="da-DK" sz="1100" kern="1200" dirty="0">
                <a:solidFill>
                  <a:schemeClr val="tx1"/>
                </a:solidFill>
                <a:effectLst/>
                <a:latin typeface="Arial" panose="020B0604020202020204" pitchFamily="34" charset="0"/>
                <a:ea typeface="+mn-ea"/>
                <a:cs typeface="Arial" panose="020B0604020202020204" pitchFamily="34" charset="0"/>
              </a:rPr>
              <a:t>Vi er klar over, at pesticider også udgør en risiko for grundvandet her i regionen, og derfor arbejder vi på en strategi for, hvordan vi skal gribe pesticidindsatsen an. </a:t>
            </a:r>
          </a:p>
          <a:p>
            <a:r>
              <a:rPr lang="da-DK" sz="1100" kern="1200" dirty="0">
                <a:solidFill>
                  <a:schemeClr val="tx1"/>
                </a:solidFill>
                <a:effectLst/>
                <a:latin typeface="Arial" panose="020B0604020202020204" pitchFamily="34" charset="0"/>
                <a:ea typeface="+mn-ea"/>
                <a:cs typeface="Arial" panose="020B0604020202020204" pitchFamily="34" charset="0"/>
              </a:rPr>
              <a:t> </a:t>
            </a:r>
          </a:p>
          <a:p>
            <a:r>
              <a:rPr lang="da-DK" sz="1100" kern="1200" dirty="0">
                <a:solidFill>
                  <a:schemeClr val="tx1"/>
                </a:solidFill>
                <a:effectLst/>
                <a:latin typeface="Arial" panose="020B0604020202020204" pitchFamily="34" charset="0"/>
                <a:ea typeface="+mn-ea"/>
                <a:cs typeface="Arial" panose="020B0604020202020204" pitchFamily="34" charset="0"/>
              </a:rPr>
              <a:t>Og så må vi se i øjnene, at forurening med PFAS/PFOS kan gå hen og blive en kæmpe udfordring i årene frem. </a:t>
            </a:r>
          </a:p>
          <a:p>
            <a:endParaRPr lang="da-DK" sz="1100" kern="1200" dirty="0">
              <a:solidFill>
                <a:schemeClr val="tx1"/>
              </a:solidFill>
              <a:effectLst/>
              <a:latin typeface="Arial" panose="020B0604020202020204" pitchFamily="34" charset="0"/>
              <a:ea typeface="+mn-ea"/>
              <a:cs typeface="Arial" panose="020B0604020202020204" pitchFamily="34" charset="0"/>
            </a:endParaRPr>
          </a:p>
          <a:p>
            <a:r>
              <a:rPr lang="da-DK" sz="1100" kern="1200" dirty="0">
                <a:solidFill>
                  <a:schemeClr val="tx1"/>
                </a:solidFill>
                <a:effectLst/>
                <a:latin typeface="Arial" panose="020B0604020202020204" pitchFamily="34" charset="0"/>
                <a:ea typeface="+mn-ea"/>
                <a:cs typeface="Arial" panose="020B0604020202020204" pitchFamily="34" charset="0"/>
              </a:rPr>
              <a:t>Det kan få betydning for vores prioritering - at vi må ændre den - afhængig af resultaterne af de indledende undersøgelser på bl.a. brandøvelsespladser, som Gitte fortalte om. </a:t>
            </a:r>
          </a:p>
          <a:p>
            <a:endParaRPr lang="da-DK" sz="11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Pladsholder til slidenummer 3"/>
          <p:cNvSpPr>
            <a:spLocks noGrp="1"/>
          </p:cNvSpPr>
          <p:nvPr>
            <p:ph type="sldNum" sz="quarter" idx="5"/>
          </p:nvPr>
        </p:nvSpPr>
        <p:spPr/>
        <p:txBody>
          <a:bodyPr/>
          <a:lstStyle/>
          <a:p>
            <a:fld id="{506BBF30-9E8D-4E40-A72D-A1EF357E1F8F}" type="slidenum">
              <a:rPr lang="da-DK" smtClean="0"/>
              <a:t>14</a:t>
            </a:fld>
            <a:endParaRPr lang="da-DK"/>
          </a:p>
        </p:txBody>
      </p:sp>
    </p:spTree>
    <p:extLst>
      <p:ext uri="{BB962C8B-B14F-4D97-AF65-F5344CB8AC3E}">
        <p14:creationId xmlns:p14="http://schemas.microsoft.com/office/powerpoint/2010/main" val="1394764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100" b="1" dirty="0">
                <a:latin typeface="Arial" panose="020B0604020202020204" pitchFamily="34" charset="0"/>
                <a:cs typeface="Arial" panose="020B0604020202020204" pitchFamily="34" charset="0"/>
              </a:rPr>
              <a:t>CARSTEN</a:t>
            </a:r>
            <a:endParaRPr lang="da-DK" sz="1100" kern="1200" dirty="0">
              <a:solidFill>
                <a:schemeClr val="tx1"/>
              </a:solidFill>
              <a:effectLst/>
              <a:latin typeface="Arial" panose="020B0604020202020204" pitchFamily="34" charset="0"/>
              <a:ea typeface="+mn-ea"/>
              <a:cs typeface="Arial" panose="020B0604020202020204" pitchFamily="34" charset="0"/>
            </a:endParaRPr>
          </a:p>
          <a:p>
            <a:endParaRPr lang="da-DK" sz="1100" kern="1200" dirty="0">
              <a:solidFill>
                <a:schemeClr val="tx1"/>
              </a:solidFill>
              <a:effectLst/>
              <a:latin typeface="Arial" panose="020B0604020202020204" pitchFamily="34" charset="0"/>
              <a:ea typeface="+mn-ea"/>
              <a:cs typeface="Arial" panose="020B0604020202020204" pitchFamily="34" charset="0"/>
            </a:endParaRPr>
          </a:p>
          <a:p>
            <a:r>
              <a:rPr lang="da-DK" sz="1100" kern="1200" dirty="0">
                <a:solidFill>
                  <a:schemeClr val="tx1"/>
                </a:solidFill>
                <a:effectLst/>
                <a:latin typeface="Arial" panose="020B0604020202020204" pitchFamily="34" charset="0"/>
                <a:ea typeface="+mn-ea"/>
                <a:cs typeface="Arial" panose="020B0604020202020204" pitchFamily="34" charset="0"/>
              </a:rPr>
              <a:t>Jeg vil nu gennemgå de steder, hvor vi lægger op til at udføre en videregående indsats med undersøgelser, oprensninger og drift af tekniske oprensningsanlæg.</a:t>
            </a:r>
          </a:p>
          <a:p>
            <a:endParaRPr lang="da-DK" sz="1100" kern="1200" dirty="0">
              <a:solidFill>
                <a:schemeClr val="tx1"/>
              </a:solidFill>
              <a:effectLst/>
              <a:latin typeface="Arial" panose="020B0604020202020204" pitchFamily="34" charset="0"/>
              <a:ea typeface="+mn-ea"/>
              <a:cs typeface="Arial" panose="020B0604020202020204" pitchFamily="34" charset="0"/>
            </a:endParaRPr>
          </a:p>
          <a:p>
            <a:r>
              <a:rPr lang="da-DK" sz="1100" kern="1200" dirty="0">
                <a:solidFill>
                  <a:schemeClr val="tx1"/>
                </a:solidFill>
                <a:effectLst/>
                <a:latin typeface="Arial" panose="020B0604020202020204" pitchFamily="34" charset="0"/>
                <a:ea typeface="+mn-ea"/>
                <a:cs typeface="Arial" panose="020B0604020202020204" pitchFamily="34" charset="0"/>
              </a:rPr>
              <a:t>Her først de </a:t>
            </a:r>
            <a:r>
              <a:rPr lang="da-DK" sz="1100" b="1" kern="1200" dirty="0">
                <a:solidFill>
                  <a:schemeClr val="tx1"/>
                </a:solidFill>
                <a:effectLst/>
                <a:latin typeface="Arial" panose="020B0604020202020204" pitchFamily="34" charset="0"/>
                <a:ea typeface="+mn-ea"/>
                <a:cs typeface="Arial" panose="020B0604020202020204" pitchFamily="34" charset="0"/>
              </a:rPr>
              <a:t>videregående undersøgelser</a:t>
            </a:r>
            <a:r>
              <a:rPr lang="da-DK" sz="1100" kern="1200" dirty="0">
                <a:solidFill>
                  <a:schemeClr val="tx1"/>
                </a:solidFill>
                <a:effectLst/>
                <a:latin typeface="Arial" panose="020B0604020202020204" pitchFamily="34" charset="0"/>
                <a:ea typeface="+mn-ea"/>
                <a:cs typeface="Arial" panose="020B0604020202020204" pitchFamily="34" charset="0"/>
              </a:rPr>
              <a:t>.</a:t>
            </a:r>
          </a:p>
          <a:p>
            <a:endParaRPr lang="da-DK" sz="1100" kern="1200" dirty="0">
              <a:solidFill>
                <a:schemeClr val="tx1"/>
              </a:solidFill>
              <a:effectLst/>
              <a:latin typeface="Arial" panose="020B0604020202020204" pitchFamily="34" charset="0"/>
              <a:ea typeface="+mn-ea"/>
              <a:cs typeface="Arial" panose="020B0604020202020204" pitchFamily="34" charset="0"/>
            </a:endParaRPr>
          </a:p>
          <a:p>
            <a:r>
              <a:rPr lang="da-DK" sz="1100" kern="1200" dirty="0">
                <a:solidFill>
                  <a:schemeClr val="tx1"/>
                </a:solidFill>
                <a:effectLst/>
                <a:latin typeface="Arial" panose="020B0604020202020204" pitchFamily="34" charset="0"/>
                <a:ea typeface="+mn-ea"/>
                <a:cs typeface="Arial" panose="020B0604020202020204" pitchFamily="34" charset="0"/>
              </a:rPr>
              <a:t>Firkanterne viser de forureninger, som vi allerede er i gang med at undersøge nærmere. Undersøgelserne som skal fortsætte i det nye år. De </a:t>
            </a:r>
            <a:r>
              <a:rPr lang="da-DK" sz="1100" b="1" kern="1200" dirty="0">
                <a:solidFill>
                  <a:schemeClr val="tx1"/>
                </a:solidFill>
                <a:effectLst/>
                <a:latin typeface="Arial" panose="020B0604020202020204" pitchFamily="34" charset="0"/>
                <a:ea typeface="+mn-ea"/>
                <a:cs typeface="Arial" panose="020B0604020202020204" pitchFamily="34" charset="0"/>
              </a:rPr>
              <a:t>blå/turkise firkanter </a:t>
            </a:r>
            <a:r>
              <a:rPr lang="da-DK" sz="1100" kern="1200" dirty="0">
                <a:solidFill>
                  <a:schemeClr val="tx1"/>
                </a:solidFill>
                <a:effectLst/>
                <a:latin typeface="Arial" panose="020B0604020202020204" pitchFamily="34" charset="0"/>
                <a:ea typeface="+mn-ea"/>
                <a:cs typeface="Arial" panose="020B0604020202020204" pitchFamily="34" charset="0"/>
              </a:rPr>
              <a:t>er undersøgelser i forhold til grundvandet. De </a:t>
            </a:r>
            <a:r>
              <a:rPr lang="da-DK" sz="1100" b="1" kern="1200" dirty="0">
                <a:solidFill>
                  <a:schemeClr val="tx1"/>
                </a:solidFill>
                <a:effectLst/>
                <a:latin typeface="Arial" panose="020B0604020202020204" pitchFamily="34" charset="0"/>
                <a:ea typeface="+mn-ea"/>
                <a:cs typeface="Arial" panose="020B0604020202020204" pitchFamily="34" charset="0"/>
              </a:rPr>
              <a:t>grønne</a:t>
            </a:r>
            <a:r>
              <a:rPr lang="da-DK" sz="1100" kern="1200" dirty="0">
                <a:solidFill>
                  <a:schemeClr val="tx1"/>
                </a:solidFill>
                <a:effectLst/>
                <a:latin typeface="Arial" panose="020B0604020202020204" pitchFamily="34" charset="0"/>
                <a:ea typeface="+mn-ea"/>
                <a:cs typeface="Arial" panose="020B0604020202020204" pitchFamily="34" charset="0"/>
              </a:rPr>
              <a:t> er undersøgelser i forhold til både grundvand og </a:t>
            </a:r>
            <a:r>
              <a:rPr lang="da-DK" sz="1100" kern="1200" dirty="0" err="1">
                <a:solidFill>
                  <a:schemeClr val="tx1"/>
                </a:solidFill>
                <a:effectLst/>
                <a:latin typeface="Arial" panose="020B0604020202020204" pitchFamily="34" charset="0"/>
                <a:ea typeface="+mn-ea"/>
                <a:cs typeface="Arial" panose="020B0604020202020204" pitchFamily="34" charset="0"/>
              </a:rPr>
              <a:t>indeluft</a:t>
            </a:r>
            <a:r>
              <a:rPr lang="da-DK" sz="1100" kern="1200" dirty="0">
                <a:solidFill>
                  <a:schemeClr val="tx1"/>
                </a:solidFill>
                <a:effectLst/>
                <a:latin typeface="Arial" panose="020B0604020202020204" pitchFamily="34" charset="0"/>
                <a:ea typeface="+mn-ea"/>
                <a:cs typeface="Arial" panose="020B0604020202020204" pitchFamily="34" charset="0"/>
              </a:rPr>
              <a:t> i boliger. De blå og grønne firkanter ligger inden for de mørkerøde områder – 85 %-områderne i Jordplan II. </a:t>
            </a:r>
          </a:p>
          <a:p>
            <a:r>
              <a:rPr lang="da-DK" sz="1100" kern="1200" dirty="0">
                <a:solidFill>
                  <a:schemeClr val="tx1"/>
                </a:solidFill>
                <a:effectLst/>
                <a:latin typeface="Arial" panose="020B0604020202020204" pitchFamily="34" charset="0"/>
                <a:ea typeface="+mn-ea"/>
                <a:cs typeface="Arial" panose="020B0604020202020204" pitchFamily="34" charset="0"/>
              </a:rPr>
              <a:t> </a:t>
            </a:r>
          </a:p>
          <a:p>
            <a:r>
              <a:rPr lang="da-DK" sz="1100" kern="1200" dirty="0">
                <a:solidFill>
                  <a:schemeClr val="tx1"/>
                </a:solidFill>
                <a:effectLst/>
                <a:latin typeface="Arial" panose="020B0604020202020204" pitchFamily="34" charset="0"/>
                <a:ea typeface="+mn-ea"/>
                <a:cs typeface="Arial" panose="020B0604020202020204" pitchFamily="34" charset="0"/>
              </a:rPr>
              <a:t>De </a:t>
            </a:r>
            <a:r>
              <a:rPr lang="da-DK" sz="1100" b="1" kern="1200" dirty="0">
                <a:solidFill>
                  <a:schemeClr val="tx1"/>
                </a:solidFill>
                <a:effectLst/>
                <a:latin typeface="Arial" panose="020B0604020202020204" pitchFamily="34" charset="0"/>
                <a:ea typeface="+mn-ea"/>
                <a:cs typeface="Arial" panose="020B0604020202020204" pitchFamily="34" charset="0"/>
              </a:rPr>
              <a:t>gule firkanter </a:t>
            </a:r>
            <a:r>
              <a:rPr lang="da-DK" sz="1100" kern="1200" dirty="0">
                <a:solidFill>
                  <a:schemeClr val="tx1"/>
                </a:solidFill>
                <a:effectLst/>
                <a:latin typeface="Arial" panose="020B0604020202020204" pitchFamily="34" charset="0"/>
                <a:ea typeface="+mn-ea"/>
                <a:cs typeface="Arial" panose="020B0604020202020204" pitchFamily="34" charset="0"/>
              </a:rPr>
              <a:t>er undersøgelser i forhold til </a:t>
            </a:r>
            <a:r>
              <a:rPr lang="da-DK" sz="1100" kern="1200" dirty="0" err="1">
                <a:solidFill>
                  <a:schemeClr val="tx1"/>
                </a:solidFill>
                <a:effectLst/>
                <a:latin typeface="Arial" panose="020B0604020202020204" pitchFamily="34" charset="0"/>
                <a:ea typeface="+mn-ea"/>
                <a:cs typeface="Arial" panose="020B0604020202020204" pitchFamily="34" charset="0"/>
              </a:rPr>
              <a:t>indeluften</a:t>
            </a:r>
            <a:r>
              <a:rPr lang="da-DK" sz="1100" kern="1200" dirty="0">
                <a:solidFill>
                  <a:schemeClr val="tx1"/>
                </a:solidFill>
                <a:effectLst/>
                <a:latin typeface="Arial" panose="020B0604020202020204" pitchFamily="34" charset="0"/>
                <a:ea typeface="+mn-ea"/>
                <a:cs typeface="Arial" panose="020B0604020202020204" pitchFamily="34" charset="0"/>
              </a:rPr>
              <a:t>. De udføres mere spredt, da undersøgelser og oprensninger i forhold til indeklimaet ikke kun er koncentreret i de mørkerøde områder. De udføres over hele regionen, hvis der er risiko.</a:t>
            </a:r>
          </a:p>
          <a:p>
            <a:r>
              <a:rPr lang="da-DK" sz="1100" kern="1200" dirty="0">
                <a:solidFill>
                  <a:schemeClr val="tx1"/>
                </a:solidFill>
                <a:effectLst/>
                <a:latin typeface="Arial" panose="020B0604020202020204" pitchFamily="34" charset="0"/>
                <a:ea typeface="+mn-ea"/>
                <a:cs typeface="Arial" panose="020B0604020202020204" pitchFamily="34" charset="0"/>
              </a:rPr>
              <a:t> </a:t>
            </a:r>
          </a:p>
          <a:p>
            <a:r>
              <a:rPr lang="da-DK" sz="1100" kern="1200" dirty="0">
                <a:solidFill>
                  <a:schemeClr val="tx1"/>
                </a:solidFill>
                <a:effectLst/>
                <a:latin typeface="Arial" panose="020B0604020202020204" pitchFamily="34" charset="0"/>
                <a:ea typeface="+mn-ea"/>
                <a:cs typeface="Arial" panose="020B0604020202020204" pitchFamily="34" charset="0"/>
              </a:rPr>
              <a:t>Trekanterne er de nye videregående undersøgelser, som vi lægger op til i forslaget – de blå/turkise er undersøgelser i forhold til grundvandet og ligger stort set alle sammen inden for de mørkerøde 85 % områder – altså helt i tråd med jordplanen. De gule er i forhold til </a:t>
            </a:r>
            <a:r>
              <a:rPr lang="da-DK" sz="1100" kern="1200" dirty="0" err="1">
                <a:solidFill>
                  <a:schemeClr val="tx1"/>
                </a:solidFill>
                <a:effectLst/>
                <a:latin typeface="Arial" panose="020B0604020202020204" pitchFamily="34" charset="0"/>
                <a:ea typeface="+mn-ea"/>
                <a:cs typeface="Arial" panose="020B0604020202020204" pitchFamily="34" charset="0"/>
              </a:rPr>
              <a:t>indeluften</a:t>
            </a:r>
            <a:r>
              <a:rPr lang="da-DK" sz="1100" kern="1200" dirty="0">
                <a:solidFill>
                  <a:schemeClr val="tx1"/>
                </a:solidFill>
                <a:effectLst/>
                <a:latin typeface="Arial" panose="020B0604020202020204" pitchFamily="34" charset="0"/>
                <a:ea typeface="+mn-ea"/>
                <a:cs typeface="Arial" panose="020B0604020202020204" pitchFamily="34" charset="0"/>
              </a:rPr>
              <a:t>.</a:t>
            </a:r>
          </a:p>
          <a:p>
            <a:r>
              <a:rPr lang="da-DK" sz="1100" kern="1200" dirty="0">
                <a:solidFill>
                  <a:schemeClr val="tx1"/>
                </a:solidFill>
                <a:effectLst/>
                <a:latin typeface="Arial" panose="020B0604020202020204" pitchFamily="34" charset="0"/>
                <a:ea typeface="+mn-ea"/>
                <a:cs typeface="Arial" panose="020B0604020202020204" pitchFamily="34" charset="0"/>
              </a:rPr>
              <a:t> </a:t>
            </a:r>
          </a:p>
          <a:p>
            <a:r>
              <a:rPr lang="da-DK" sz="1100" kern="1200" dirty="0">
                <a:solidFill>
                  <a:schemeClr val="tx1"/>
                </a:solidFill>
                <a:effectLst/>
                <a:latin typeface="Arial" panose="020B0604020202020204" pitchFamily="34" charset="0"/>
                <a:ea typeface="+mn-ea"/>
                <a:cs typeface="Arial" panose="020B0604020202020204" pitchFamily="34" charset="0"/>
              </a:rPr>
              <a:t>En liste med adresserne på de grunde, hvor undersøgelserne skal fortsætte og de nye undersøgelser, vi lægger op, til findes i bilag 3 i </a:t>
            </a:r>
            <a:r>
              <a:rPr lang="da-DK" sz="1100" kern="1200" dirty="0" err="1">
                <a:solidFill>
                  <a:schemeClr val="tx1"/>
                </a:solidFill>
                <a:effectLst/>
                <a:latin typeface="Arial" panose="020B0604020202020204" pitchFamily="34" charset="0"/>
                <a:ea typeface="+mn-ea"/>
                <a:cs typeface="Arial" panose="020B0604020202020204" pitchFamily="34" charset="0"/>
              </a:rPr>
              <a:t>mødesagen</a:t>
            </a:r>
            <a:r>
              <a:rPr lang="da-DK" sz="1100" kern="1200" dirty="0">
                <a:solidFill>
                  <a:schemeClr val="tx1"/>
                </a:solidFill>
                <a:effectLst/>
                <a:latin typeface="Arial" panose="020B0604020202020204" pitchFamily="34" charset="0"/>
                <a:ea typeface="+mn-ea"/>
                <a:cs typeface="Arial" panose="020B0604020202020204" pitchFamily="34" charset="0"/>
              </a:rPr>
              <a:t> om den prioriterede liste. </a:t>
            </a:r>
          </a:p>
          <a:p>
            <a:r>
              <a:rPr lang="da-DK" sz="1100" kern="1200" dirty="0">
                <a:solidFill>
                  <a:schemeClr val="tx1"/>
                </a:solidFill>
                <a:effectLst/>
                <a:latin typeface="Arial" panose="020B0604020202020204" pitchFamily="34" charset="0"/>
                <a:ea typeface="+mn-ea"/>
                <a:cs typeface="Arial" panose="020B0604020202020204" pitchFamily="34" charset="0"/>
              </a:rPr>
              <a:t> </a:t>
            </a:r>
          </a:p>
          <a:p>
            <a:r>
              <a:rPr lang="da-DK" sz="1100" kern="1200" dirty="0">
                <a:solidFill>
                  <a:schemeClr val="tx1"/>
                </a:solidFill>
                <a:effectLst/>
                <a:latin typeface="Arial" panose="020B0604020202020204" pitchFamily="34" charset="0"/>
                <a:ea typeface="+mn-ea"/>
                <a:cs typeface="Arial" panose="020B0604020202020204" pitchFamily="34" charset="0"/>
              </a:rPr>
              <a:t>(Eksakte tal: I 2023 forventer vi at arbejder videre med 96 videregående undersøgelser, vi allerede er i gang med, og igangsætte nye videregående undersøgelser på 25-30 forurenede grunde fordelt på 23 kommuner).</a:t>
            </a:r>
          </a:p>
          <a:p>
            <a:endParaRPr lang="da-DK" dirty="0"/>
          </a:p>
        </p:txBody>
      </p:sp>
      <p:sp>
        <p:nvSpPr>
          <p:cNvPr id="4" name="Pladsholder til slidenummer 3"/>
          <p:cNvSpPr>
            <a:spLocks noGrp="1"/>
          </p:cNvSpPr>
          <p:nvPr>
            <p:ph type="sldNum" sz="quarter" idx="5"/>
          </p:nvPr>
        </p:nvSpPr>
        <p:spPr/>
        <p:txBody>
          <a:bodyPr/>
          <a:lstStyle/>
          <a:p>
            <a:fld id="{506BBF30-9E8D-4E40-A72D-A1EF357E1F8F}" type="slidenum">
              <a:rPr lang="da-DK" smtClean="0"/>
              <a:t>15</a:t>
            </a:fld>
            <a:endParaRPr lang="da-DK"/>
          </a:p>
        </p:txBody>
      </p:sp>
    </p:spTree>
    <p:extLst>
      <p:ext uri="{BB962C8B-B14F-4D97-AF65-F5344CB8AC3E}">
        <p14:creationId xmlns:p14="http://schemas.microsoft.com/office/powerpoint/2010/main" val="1556590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100" b="1" dirty="0">
                <a:latin typeface="Arial" panose="020B0604020202020204" pitchFamily="34" charset="0"/>
                <a:cs typeface="Arial" panose="020B0604020202020204" pitchFamily="34" charset="0"/>
              </a:rPr>
              <a:t>CARSTEN</a:t>
            </a:r>
          </a:p>
          <a:p>
            <a:endParaRPr lang="da-DK" sz="1100" dirty="0">
              <a:latin typeface="Arial" panose="020B0604020202020204" pitchFamily="34" charset="0"/>
              <a:cs typeface="Arial" panose="020B0604020202020204" pitchFamily="34" charset="0"/>
            </a:endParaRPr>
          </a:p>
          <a:p>
            <a:r>
              <a:rPr lang="da-DK" sz="1100" kern="1200" dirty="0">
                <a:solidFill>
                  <a:schemeClr val="tx1"/>
                </a:solidFill>
                <a:effectLst/>
                <a:latin typeface="Arial" panose="020B0604020202020204" pitchFamily="34" charset="0"/>
                <a:ea typeface="+mn-ea"/>
                <a:cs typeface="Arial" panose="020B0604020202020204" pitchFamily="34" charset="0"/>
              </a:rPr>
              <a:t>I forhold til oprensninger er billedet det samme som ved de videregående undersøgelser.</a:t>
            </a:r>
          </a:p>
          <a:p>
            <a:r>
              <a:rPr lang="da-DK" sz="1100" kern="1200" dirty="0">
                <a:solidFill>
                  <a:schemeClr val="tx1"/>
                </a:solidFill>
                <a:effectLst/>
                <a:latin typeface="Arial" panose="020B0604020202020204" pitchFamily="34" charset="0"/>
                <a:ea typeface="+mn-ea"/>
                <a:cs typeface="Arial" panose="020B0604020202020204" pitchFamily="34" charset="0"/>
              </a:rPr>
              <a:t> </a:t>
            </a:r>
          </a:p>
          <a:p>
            <a:r>
              <a:rPr lang="da-DK" sz="1100" kern="1200" dirty="0">
                <a:solidFill>
                  <a:schemeClr val="tx1"/>
                </a:solidFill>
                <a:effectLst/>
                <a:latin typeface="Arial" panose="020B0604020202020204" pitchFamily="34" charset="0"/>
                <a:ea typeface="+mn-ea"/>
                <a:cs typeface="Arial" panose="020B0604020202020204" pitchFamily="34" charset="0"/>
              </a:rPr>
              <a:t>Cirklerne viser de forureninger, som vi allerede er i gang med at rense op. Oprensninger, der skal fortsætte i det nye år. De </a:t>
            </a:r>
            <a:r>
              <a:rPr lang="da-DK" sz="1100" b="1" kern="1200" dirty="0">
                <a:solidFill>
                  <a:schemeClr val="tx1"/>
                </a:solidFill>
                <a:effectLst/>
                <a:latin typeface="Arial" panose="020B0604020202020204" pitchFamily="34" charset="0"/>
                <a:ea typeface="+mn-ea"/>
                <a:cs typeface="Arial" panose="020B0604020202020204" pitchFamily="34" charset="0"/>
              </a:rPr>
              <a:t>blå/turkise cirkler </a:t>
            </a:r>
            <a:r>
              <a:rPr lang="da-DK" sz="1100" kern="1200" dirty="0">
                <a:solidFill>
                  <a:schemeClr val="tx1"/>
                </a:solidFill>
                <a:effectLst/>
                <a:latin typeface="Arial" panose="020B0604020202020204" pitchFamily="34" charset="0"/>
                <a:ea typeface="+mn-ea"/>
                <a:cs typeface="Arial" panose="020B0604020202020204" pitchFamily="34" charset="0"/>
              </a:rPr>
              <a:t>er oprensninger i forhold til grundvandet. De fleste af de blå cirkler ligger inden for de mørkerøde områder – 85 % områderne.</a:t>
            </a:r>
          </a:p>
          <a:p>
            <a:r>
              <a:rPr lang="da-DK" sz="1100" kern="1200" dirty="0">
                <a:solidFill>
                  <a:schemeClr val="tx1"/>
                </a:solidFill>
                <a:effectLst/>
                <a:latin typeface="Arial" panose="020B0604020202020204" pitchFamily="34" charset="0"/>
                <a:ea typeface="+mn-ea"/>
                <a:cs typeface="Arial" panose="020B0604020202020204" pitchFamily="34" charset="0"/>
              </a:rPr>
              <a:t> </a:t>
            </a:r>
          </a:p>
          <a:p>
            <a:r>
              <a:rPr lang="da-DK" sz="1100" kern="1200" dirty="0">
                <a:solidFill>
                  <a:schemeClr val="tx1"/>
                </a:solidFill>
                <a:effectLst/>
                <a:latin typeface="Arial" panose="020B0604020202020204" pitchFamily="34" charset="0"/>
                <a:ea typeface="+mn-ea"/>
                <a:cs typeface="Arial" panose="020B0604020202020204" pitchFamily="34" charset="0"/>
              </a:rPr>
              <a:t>De </a:t>
            </a:r>
            <a:r>
              <a:rPr lang="da-DK" sz="1100" b="1" kern="1200" dirty="0">
                <a:solidFill>
                  <a:schemeClr val="tx1"/>
                </a:solidFill>
                <a:effectLst/>
                <a:latin typeface="Arial" panose="020B0604020202020204" pitchFamily="34" charset="0"/>
                <a:ea typeface="+mn-ea"/>
                <a:cs typeface="Arial" panose="020B0604020202020204" pitchFamily="34" charset="0"/>
              </a:rPr>
              <a:t>gule cirkler </a:t>
            </a:r>
            <a:r>
              <a:rPr lang="da-DK" sz="1100" kern="1200" dirty="0">
                <a:solidFill>
                  <a:schemeClr val="tx1"/>
                </a:solidFill>
                <a:effectLst/>
                <a:latin typeface="Arial" panose="020B0604020202020204" pitchFamily="34" charset="0"/>
                <a:ea typeface="+mn-ea"/>
                <a:cs typeface="Arial" panose="020B0604020202020204" pitchFamily="34" charset="0"/>
              </a:rPr>
              <a:t>er oprensninger i forhold til </a:t>
            </a:r>
            <a:r>
              <a:rPr lang="da-DK" sz="1100" kern="1200" dirty="0" err="1">
                <a:solidFill>
                  <a:schemeClr val="tx1"/>
                </a:solidFill>
                <a:effectLst/>
                <a:latin typeface="Arial" panose="020B0604020202020204" pitchFamily="34" charset="0"/>
                <a:ea typeface="+mn-ea"/>
                <a:cs typeface="Arial" panose="020B0604020202020204" pitchFamily="34" charset="0"/>
              </a:rPr>
              <a:t>indeluften</a:t>
            </a:r>
            <a:r>
              <a:rPr lang="da-DK" sz="1100" kern="1200" dirty="0">
                <a:solidFill>
                  <a:schemeClr val="tx1"/>
                </a:solidFill>
                <a:effectLst/>
                <a:latin typeface="Arial" panose="020B0604020202020204" pitchFamily="34" charset="0"/>
                <a:ea typeface="+mn-ea"/>
                <a:cs typeface="Arial" panose="020B0604020202020204" pitchFamily="34" charset="0"/>
              </a:rPr>
              <a:t>. Og igen – de udføres over hele regionen, hvis der er risiko for indeklimaet. Og ikke kun i de mørkerøde områder.</a:t>
            </a:r>
          </a:p>
          <a:p>
            <a:r>
              <a:rPr lang="da-DK" sz="1100" kern="1200" dirty="0">
                <a:solidFill>
                  <a:schemeClr val="tx1"/>
                </a:solidFill>
                <a:effectLst/>
                <a:latin typeface="Arial" panose="020B0604020202020204" pitchFamily="34" charset="0"/>
                <a:ea typeface="+mn-ea"/>
                <a:cs typeface="Arial" panose="020B0604020202020204" pitchFamily="34" charset="0"/>
              </a:rPr>
              <a:t> </a:t>
            </a:r>
          </a:p>
          <a:p>
            <a:r>
              <a:rPr lang="da-DK" sz="1100" kern="1200" dirty="0">
                <a:solidFill>
                  <a:schemeClr val="tx1"/>
                </a:solidFill>
                <a:effectLst/>
                <a:latin typeface="Arial" panose="020B0604020202020204" pitchFamily="34" charset="0"/>
                <a:ea typeface="+mn-ea"/>
                <a:cs typeface="Arial" panose="020B0604020202020204" pitchFamily="34" charset="0"/>
              </a:rPr>
              <a:t>Trekanterne er de nye oprensninger i 2023, som vi lægger op til i forslaget. De nye oprensninger sker af hensyn til grundvandet og </a:t>
            </a:r>
            <a:r>
              <a:rPr lang="da-DK" sz="1100" kern="1200" dirty="0" err="1">
                <a:solidFill>
                  <a:schemeClr val="tx1"/>
                </a:solidFill>
                <a:effectLst/>
                <a:latin typeface="Arial" panose="020B0604020202020204" pitchFamily="34" charset="0"/>
                <a:ea typeface="+mn-ea"/>
                <a:cs typeface="Arial" panose="020B0604020202020204" pitchFamily="34" charset="0"/>
              </a:rPr>
              <a:t>indeluften</a:t>
            </a:r>
            <a:r>
              <a:rPr lang="da-DK" sz="1100" kern="1200" dirty="0">
                <a:solidFill>
                  <a:schemeClr val="tx1"/>
                </a:solidFill>
                <a:effectLst/>
                <a:latin typeface="Arial" panose="020B0604020202020204" pitchFamily="34" charset="0"/>
                <a:ea typeface="+mn-ea"/>
                <a:cs typeface="Arial" panose="020B0604020202020204" pitchFamily="34" charset="0"/>
              </a:rPr>
              <a:t>. </a:t>
            </a:r>
          </a:p>
          <a:p>
            <a:r>
              <a:rPr lang="da-DK" sz="1100" kern="1200" dirty="0">
                <a:solidFill>
                  <a:schemeClr val="tx1"/>
                </a:solidFill>
                <a:effectLst/>
                <a:latin typeface="Arial" panose="020B0604020202020204" pitchFamily="34" charset="0"/>
                <a:ea typeface="+mn-ea"/>
                <a:cs typeface="Arial" panose="020B0604020202020204" pitchFamily="34" charset="0"/>
              </a:rPr>
              <a:t> </a:t>
            </a:r>
          </a:p>
          <a:p>
            <a:r>
              <a:rPr lang="da-DK" sz="1100" kern="1200" dirty="0">
                <a:solidFill>
                  <a:schemeClr val="tx1"/>
                </a:solidFill>
                <a:effectLst/>
                <a:latin typeface="Arial" panose="020B0604020202020204" pitchFamily="34" charset="0"/>
                <a:ea typeface="+mn-ea"/>
                <a:cs typeface="Arial" panose="020B0604020202020204" pitchFamily="34" charset="0"/>
              </a:rPr>
              <a:t>Firkanterne er kommende oprensninger, som vi lægger op til at igangsætte efter 2023.</a:t>
            </a:r>
          </a:p>
          <a:p>
            <a:r>
              <a:rPr lang="da-DK" sz="1100" kern="1200" dirty="0">
                <a:solidFill>
                  <a:schemeClr val="tx1"/>
                </a:solidFill>
                <a:effectLst/>
                <a:latin typeface="Arial" panose="020B0604020202020204" pitchFamily="34" charset="0"/>
                <a:ea typeface="+mn-ea"/>
                <a:cs typeface="Arial" panose="020B0604020202020204" pitchFamily="34" charset="0"/>
              </a:rPr>
              <a:t> </a:t>
            </a:r>
          </a:p>
          <a:p>
            <a:r>
              <a:rPr lang="da-DK" sz="1100" kern="1200" dirty="0">
                <a:solidFill>
                  <a:schemeClr val="tx1"/>
                </a:solidFill>
                <a:effectLst/>
                <a:latin typeface="Arial" panose="020B0604020202020204" pitchFamily="34" charset="0"/>
                <a:ea typeface="+mn-ea"/>
                <a:cs typeface="Arial" panose="020B0604020202020204" pitchFamily="34" charset="0"/>
              </a:rPr>
              <a:t>En liste med adresserne på de grunde, hvor oprensningerne skal fortsætte og de nye oprensninger, vi lægger op til, findes i bilag 4 i </a:t>
            </a:r>
            <a:r>
              <a:rPr lang="da-DK" sz="1100" kern="1200" dirty="0" err="1">
                <a:solidFill>
                  <a:schemeClr val="tx1"/>
                </a:solidFill>
                <a:effectLst/>
                <a:latin typeface="Arial" panose="020B0604020202020204" pitchFamily="34" charset="0"/>
                <a:ea typeface="+mn-ea"/>
                <a:cs typeface="Arial" panose="020B0604020202020204" pitchFamily="34" charset="0"/>
              </a:rPr>
              <a:t>mødesagen</a:t>
            </a:r>
            <a:r>
              <a:rPr lang="da-DK" sz="1100" kern="1200" dirty="0">
                <a:solidFill>
                  <a:schemeClr val="tx1"/>
                </a:solidFill>
                <a:effectLst/>
                <a:latin typeface="Arial" panose="020B0604020202020204" pitchFamily="34" charset="0"/>
                <a:ea typeface="+mn-ea"/>
                <a:cs typeface="Arial" panose="020B0604020202020204" pitchFamily="34" charset="0"/>
              </a:rPr>
              <a:t> om den prioriterede liste.</a:t>
            </a:r>
          </a:p>
          <a:p>
            <a:r>
              <a:rPr lang="da-DK" sz="1100" kern="1200" dirty="0">
                <a:solidFill>
                  <a:schemeClr val="tx1"/>
                </a:solidFill>
                <a:effectLst/>
                <a:latin typeface="Arial" panose="020B0604020202020204" pitchFamily="34" charset="0"/>
                <a:ea typeface="+mn-ea"/>
                <a:cs typeface="Arial" panose="020B0604020202020204" pitchFamily="34" charset="0"/>
              </a:rPr>
              <a:t> </a:t>
            </a:r>
          </a:p>
          <a:p>
            <a:r>
              <a:rPr lang="da-DK" sz="1100" kern="1200" dirty="0">
                <a:solidFill>
                  <a:schemeClr val="tx1"/>
                </a:solidFill>
                <a:effectLst/>
                <a:latin typeface="Arial" panose="020B0604020202020204" pitchFamily="34" charset="0"/>
                <a:ea typeface="+mn-ea"/>
                <a:cs typeface="Arial" panose="020B0604020202020204" pitchFamily="34" charset="0"/>
              </a:rPr>
              <a:t>(De eksakte tal: Der forventes egentlige afværgeaktiviteter på 10 lokaliteter, heraf 7 nye, samt opfølgende arbejde på 13 lokaliteter; fx i form af måling af effekten af den udførte afværge eller retablering af arbejdsområde o.l.. Afværgeaktiviteterne, hvoraf 5 er i forhold til </a:t>
            </a:r>
            <a:r>
              <a:rPr lang="da-DK" sz="1100" kern="1200" dirty="0" err="1">
                <a:solidFill>
                  <a:schemeClr val="tx1"/>
                </a:solidFill>
                <a:effectLst/>
                <a:latin typeface="Arial" panose="020B0604020202020204" pitchFamily="34" charset="0"/>
                <a:ea typeface="+mn-ea"/>
                <a:cs typeface="Arial" panose="020B0604020202020204" pitchFamily="34" charset="0"/>
              </a:rPr>
              <a:t>indeluft</a:t>
            </a:r>
            <a:r>
              <a:rPr lang="da-DK" sz="1100" kern="1200" dirty="0">
                <a:solidFill>
                  <a:schemeClr val="tx1"/>
                </a:solidFill>
                <a:effectLst/>
                <a:latin typeface="Arial" panose="020B0604020202020204" pitchFamily="34" charset="0"/>
                <a:ea typeface="+mn-ea"/>
                <a:cs typeface="Arial" panose="020B0604020202020204" pitchFamily="34" charset="0"/>
              </a:rPr>
              <a:t>, er fordelt på 18 kommuner.)</a:t>
            </a:r>
            <a:endParaRPr lang="da-DK" sz="1100" dirty="0">
              <a:latin typeface="Arial" panose="020B0604020202020204" pitchFamily="34" charset="0"/>
              <a:cs typeface="Arial" panose="020B0604020202020204" pitchFamily="34" charset="0"/>
            </a:endParaRPr>
          </a:p>
          <a:p>
            <a:endParaRPr lang="da-DK" dirty="0"/>
          </a:p>
        </p:txBody>
      </p:sp>
      <p:sp>
        <p:nvSpPr>
          <p:cNvPr id="4" name="Pladsholder til slidenummer 3"/>
          <p:cNvSpPr>
            <a:spLocks noGrp="1"/>
          </p:cNvSpPr>
          <p:nvPr>
            <p:ph type="sldNum" sz="quarter" idx="5"/>
          </p:nvPr>
        </p:nvSpPr>
        <p:spPr/>
        <p:txBody>
          <a:bodyPr/>
          <a:lstStyle/>
          <a:p>
            <a:fld id="{506BBF30-9E8D-4E40-A72D-A1EF357E1F8F}" type="slidenum">
              <a:rPr lang="da-DK" smtClean="0"/>
              <a:t>16</a:t>
            </a:fld>
            <a:endParaRPr lang="da-DK"/>
          </a:p>
        </p:txBody>
      </p:sp>
    </p:spTree>
    <p:extLst>
      <p:ext uri="{BB962C8B-B14F-4D97-AF65-F5344CB8AC3E}">
        <p14:creationId xmlns:p14="http://schemas.microsoft.com/office/powerpoint/2010/main" val="3869027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100" b="1" dirty="0">
                <a:latin typeface="Arial" panose="020B0604020202020204" pitchFamily="34" charset="0"/>
                <a:cs typeface="Arial" panose="020B0604020202020204" pitchFamily="34" charset="0"/>
              </a:rPr>
              <a:t>CARSTEN</a:t>
            </a:r>
          </a:p>
          <a:p>
            <a:endParaRPr lang="da-DK" sz="1100" dirty="0">
              <a:latin typeface="Arial" panose="020B0604020202020204" pitchFamily="34" charset="0"/>
              <a:cs typeface="Arial" panose="020B0604020202020204" pitchFamily="34" charset="0"/>
            </a:endParaRPr>
          </a:p>
          <a:p>
            <a:r>
              <a:rPr lang="da-DK" sz="1100" kern="1200" dirty="0">
                <a:solidFill>
                  <a:schemeClr val="tx1"/>
                </a:solidFill>
                <a:effectLst/>
                <a:latin typeface="Arial" panose="020B0604020202020204" pitchFamily="34" charset="0"/>
                <a:ea typeface="+mn-ea"/>
                <a:cs typeface="Arial" panose="020B0604020202020204" pitchFamily="34" charset="0"/>
              </a:rPr>
              <a:t>I forhold til drift af tekniske oprensningsanlæg – altså anlæg som sikrer, at forureningen ikke spreder sig yderligere – har vi - som det fremgår af dette kort – en række anlæg (hovedparten) uden for de mørkerøde ‘85 %’-områder.</a:t>
            </a:r>
          </a:p>
          <a:p>
            <a:r>
              <a:rPr lang="da-DK" sz="1100" kern="1200" dirty="0">
                <a:solidFill>
                  <a:schemeClr val="tx1"/>
                </a:solidFill>
                <a:effectLst/>
                <a:latin typeface="Arial" panose="020B0604020202020204" pitchFamily="34" charset="0"/>
                <a:ea typeface="+mn-ea"/>
                <a:cs typeface="Arial" panose="020B0604020202020204" pitchFamily="34" charset="0"/>
              </a:rPr>
              <a:t> </a:t>
            </a:r>
          </a:p>
          <a:p>
            <a:r>
              <a:rPr lang="da-DK" sz="1100" kern="1200" dirty="0">
                <a:solidFill>
                  <a:schemeClr val="tx1"/>
                </a:solidFill>
                <a:effectLst/>
                <a:latin typeface="Arial" panose="020B0604020202020204" pitchFamily="34" charset="0"/>
                <a:ea typeface="+mn-ea"/>
                <a:cs typeface="Arial" panose="020B0604020202020204" pitchFamily="34" charset="0"/>
              </a:rPr>
              <a:t>De fleste anlæg ligger faktisk i de områder i regionen, der er prioriteret lavest eller allerlavest i jordplanen – de lyse områder.</a:t>
            </a:r>
          </a:p>
          <a:p>
            <a:r>
              <a:rPr lang="da-DK" sz="1100" kern="1200" dirty="0">
                <a:solidFill>
                  <a:schemeClr val="tx1"/>
                </a:solidFill>
                <a:effectLst/>
                <a:latin typeface="Arial" panose="020B0604020202020204" pitchFamily="34" charset="0"/>
                <a:ea typeface="+mn-ea"/>
                <a:cs typeface="Arial" panose="020B0604020202020204" pitchFamily="34" charset="0"/>
              </a:rPr>
              <a:t> </a:t>
            </a:r>
          </a:p>
          <a:p>
            <a:r>
              <a:rPr lang="da-DK" sz="1100" kern="1200" dirty="0">
                <a:solidFill>
                  <a:schemeClr val="tx1"/>
                </a:solidFill>
                <a:effectLst/>
                <a:latin typeface="Arial" panose="020B0604020202020204" pitchFamily="34" charset="0"/>
                <a:ea typeface="+mn-ea"/>
                <a:cs typeface="Arial" panose="020B0604020202020204" pitchFamily="34" charset="0"/>
              </a:rPr>
              <a:t>Det er anlæg som har været i gang i mange år – og lang tid før jordplanen blev vedtaget. Det er anlæg, der både minimerer truslen overfor grundvandet; og i nogle tilfælde også sikre indeklimaet i boliger.</a:t>
            </a:r>
          </a:p>
          <a:p>
            <a:r>
              <a:rPr lang="da-DK" sz="1100" kern="1200" dirty="0">
                <a:solidFill>
                  <a:schemeClr val="tx1"/>
                </a:solidFill>
                <a:effectLst/>
                <a:latin typeface="Arial" panose="020B0604020202020204" pitchFamily="34" charset="0"/>
                <a:ea typeface="+mn-ea"/>
                <a:cs typeface="Arial" panose="020B0604020202020204" pitchFamily="34" charset="0"/>
              </a:rPr>
              <a:t> </a:t>
            </a:r>
          </a:p>
          <a:p>
            <a:r>
              <a:rPr lang="da-DK" sz="1100" kern="1200" dirty="0">
                <a:solidFill>
                  <a:schemeClr val="tx1"/>
                </a:solidFill>
                <a:effectLst/>
                <a:latin typeface="Arial" panose="020B0604020202020204" pitchFamily="34" charset="0"/>
                <a:ea typeface="+mn-ea"/>
                <a:cs typeface="Arial" panose="020B0604020202020204" pitchFamily="34" charset="0"/>
              </a:rPr>
              <a:t>Vi sørger for løbende at optimere driften af disse anlæg. Og slukker for de anlæg, der med tiden har minimeret forureningen så meget, at den ikke længere kan ødelægge det grundvand, der bruges til drikkevand.</a:t>
            </a:r>
          </a:p>
          <a:p>
            <a:r>
              <a:rPr lang="da-DK" sz="1100" kern="1200" dirty="0">
                <a:solidFill>
                  <a:schemeClr val="tx1"/>
                </a:solidFill>
                <a:effectLst/>
                <a:latin typeface="Arial" panose="020B0604020202020204" pitchFamily="34" charset="0"/>
                <a:ea typeface="+mn-ea"/>
                <a:cs typeface="Arial" panose="020B0604020202020204" pitchFamily="34" charset="0"/>
              </a:rPr>
              <a:t> </a:t>
            </a:r>
          </a:p>
          <a:p>
            <a:r>
              <a:rPr lang="da-DK" sz="1100" kern="1200" dirty="0">
                <a:solidFill>
                  <a:schemeClr val="tx1"/>
                </a:solidFill>
                <a:effectLst/>
                <a:latin typeface="Arial" panose="020B0604020202020204" pitchFamily="34" charset="0"/>
                <a:ea typeface="+mn-ea"/>
                <a:cs typeface="Arial" panose="020B0604020202020204" pitchFamily="34" charset="0"/>
              </a:rPr>
              <a:t>Når vi ikke bare slukker for alle anlæg i de lavest prioriterede områder – de lyse områder – skyldes det, </a:t>
            </a:r>
          </a:p>
          <a:p>
            <a:endParaRPr lang="da-DK" sz="110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da-DK" sz="1100" kern="1200" dirty="0">
                <a:solidFill>
                  <a:schemeClr val="tx1"/>
                </a:solidFill>
                <a:effectLst/>
                <a:latin typeface="Arial" panose="020B0604020202020204" pitchFamily="34" charset="0"/>
                <a:ea typeface="+mn-ea"/>
                <a:cs typeface="Arial" panose="020B0604020202020204" pitchFamily="34" charset="0"/>
              </a:rPr>
              <a:t>at områderne ikke er fuldstændig afskrevet, </a:t>
            </a:r>
          </a:p>
          <a:p>
            <a:pPr marL="171450" indent="-171450">
              <a:buFont typeface="Arial" panose="020B0604020202020204" pitchFamily="34" charset="0"/>
              <a:buChar char="•"/>
            </a:pPr>
            <a:r>
              <a:rPr lang="da-DK" sz="1100" kern="1200" dirty="0">
                <a:solidFill>
                  <a:schemeClr val="tx1"/>
                </a:solidFill>
                <a:effectLst/>
                <a:latin typeface="Arial" panose="020B0604020202020204" pitchFamily="34" charset="0"/>
                <a:ea typeface="+mn-ea"/>
                <a:cs typeface="Arial" panose="020B0604020202020204" pitchFamily="34" charset="0"/>
              </a:rPr>
              <a:t>at der efter vores bedste overbevisning kan påvises en væsentlig og blivende effekt på kvaliteten af grundvandet inden for en rimelig tidshorisont.</a:t>
            </a:r>
          </a:p>
          <a:p>
            <a:r>
              <a:rPr lang="da-DK" sz="1100" kern="1200" dirty="0">
                <a:solidFill>
                  <a:schemeClr val="tx1"/>
                </a:solidFill>
                <a:effectLst/>
                <a:latin typeface="Arial" panose="020B0604020202020204" pitchFamily="34" charset="0"/>
                <a:ea typeface="+mn-ea"/>
                <a:cs typeface="Arial" panose="020B0604020202020204" pitchFamily="34" charset="0"/>
              </a:rPr>
              <a:t> </a:t>
            </a:r>
          </a:p>
          <a:p>
            <a:r>
              <a:rPr lang="da-DK" sz="1100" kern="1200" dirty="0">
                <a:solidFill>
                  <a:schemeClr val="tx1"/>
                </a:solidFill>
                <a:effectLst/>
                <a:latin typeface="Arial" panose="020B0604020202020204" pitchFamily="34" charset="0"/>
                <a:ea typeface="+mn-ea"/>
                <a:cs typeface="Arial" panose="020B0604020202020204" pitchFamily="34" charset="0"/>
              </a:rPr>
              <a:t>En liste med adresserne på de grunde, hvor vi har tekniske oprensningsanlæg – ca. 100 anlæg - findes i bilag 5 i </a:t>
            </a:r>
            <a:r>
              <a:rPr lang="da-DK" sz="1100" kern="1200" dirty="0" err="1">
                <a:solidFill>
                  <a:schemeClr val="tx1"/>
                </a:solidFill>
                <a:effectLst/>
                <a:latin typeface="Arial" panose="020B0604020202020204" pitchFamily="34" charset="0"/>
                <a:ea typeface="+mn-ea"/>
                <a:cs typeface="Arial" panose="020B0604020202020204" pitchFamily="34" charset="0"/>
              </a:rPr>
              <a:t>mødesagen</a:t>
            </a:r>
            <a:r>
              <a:rPr lang="da-DK" sz="1100" kern="1200" dirty="0">
                <a:solidFill>
                  <a:schemeClr val="tx1"/>
                </a:solidFill>
                <a:effectLst/>
                <a:latin typeface="Arial" panose="020B0604020202020204" pitchFamily="34" charset="0"/>
                <a:ea typeface="+mn-ea"/>
                <a:cs typeface="Arial" panose="020B0604020202020204" pitchFamily="34" charset="0"/>
              </a:rPr>
              <a:t> om den prioriterede liste.</a:t>
            </a:r>
            <a:endParaRPr lang="da-DK" sz="1100" dirty="0">
              <a:latin typeface="Arial" panose="020B0604020202020204" pitchFamily="34" charset="0"/>
              <a:cs typeface="Arial" panose="020B0604020202020204" pitchFamily="34" charset="0"/>
            </a:endParaRP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17</a:t>
            </a:fld>
            <a:endParaRPr lang="da-DK" dirty="0"/>
          </a:p>
        </p:txBody>
      </p:sp>
    </p:spTree>
    <p:extLst>
      <p:ext uri="{BB962C8B-B14F-4D97-AF65-F5344CB8AC3E}">
        <p14:creationId xmlns:p14="http://schemas.microsoft.com/office/powerpoint/2010/main" val="573619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100" b="1" dirty="0">
                <a:latin typeface="Arial" panose="020B0604020202020204" pitchFamily="34" charset="0"/>
                <a:cs typeface="Arial" panose="020B0604020202020204" pitchFamily="34" charset="0"/>
              </a:rPr>
              <a:t>GITTE</a:t>
            </a:r>
          </a:p>
          <a:p>
            <a:endParaRPr lang="da-DK" sz="1100" dirty="0"/>
          </a:p>
          <a:p>
            <a:r>
              <a:rPr lang="da-DK" sz="1100" dirty="0">
                <a:latin typeface="Arial" panose="020B0604020202020204" pitchFamily="34" charset="0"/>
                <a:cs typeface="Arial" panose="020B0604020202020204" pitchFamily="34" charset="0"/>
              </a:rPr>
              <a:t>Vi starter med status for Jordplan-</a:t>
            </a:r>
            <a:r>
              <a:rPr lang="da-DK" sz="1100" dirty="0" err="1">
                <a:latin typeface="Arial" panose="020B0604020202020204" pitchFamily="34" charset="0"/>
                <a:cs typeface="Arial" panose="020B0604020202020204" pitchFamily="34" charset="0"/>
              </a:rPr>
              <a:t>mødesagen</a:t>
            </a:r>
            <a:endParaRPr lang="da-DK" dirty="0">
              <a:latin typeface="Arial" panose="020B0604020202020204" pitchFamily="34" charset="0"/>
              <a:cs typeface="Arial" panose="020B0604020202020204" pitchFamily="34" charset="0"/>
            </a:endParaRPr>
          </a:p>
        </p:txBody>
      </p:sp>
      <p:sp>
        <p:nvSpPr>
          <p:cNvPr id="4" name="Pladsholder til slidenummer 3"/>
          <p:cNvSpPr>
            <a:spLocks noGrp="1"/>
          </p:cNvSpPr>
          <p:nvPr>
            <p:ph type="sldNum" sz="quarter" idx="5"/>
          </p:nvPr>
        </p:nvSpPr>
        <p:spPr/>
        <p:txBody>
          <a:bodyPr/>
          <a:lstStyle/>
          <a:p>
            <a:fld id="{506BBF30-9E8D-4E40-A72D-A1EF357E1F8F}" type="slidenum">
              <a:rPr lang="da-DK" smtClean="0"/>
              <a:t>2</a:t>
            </a:fld>
            <a:endParaRPr lang="da-DK"/>
          </a:p>
        </p:txBody>
      </p:sp>
    </p:spTree>
    <p:extLst>
      <p:ext uri="{BB962C8B-B14F-4D97-AF65-F5344CB8AC3E}">
        <p14:creationId xmlns:p14="http://schemas.microsoft.com/office/powerpoint/2010/main" val="759393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100" b="1" dirty="0">
                <a:latin typeface="Arial" panose="020B0604020202020204" pitchFamily="34" charset="0"/>
                <a:cs typeface="Arial" panose="020B0604020202020204" pitchFamily="34" charset="0"/>
              </a:rPr>
              <a:t>GITTE</a:t>
            </a:r>
          </a:p>
          <a:p>
            <a:endParaRPr lang="da-DK" sz="1100" dirty="0">
              <a:latin typeface="Arial" panose="020B0604020202020204" pitchFamily="34" charset="0"/>
              <a:cs typeface="Arial" panose="020B0604020202020204" pitchFamily="34" charset="0"/>
            </a:endParaRPr>
          </a:p>
          <a:p>
            <a:r>
              <a:rPr lang="da-DK" sz="1100" dirty="0">
                <a:latin typeface="Arial" panose="020B0604020202020204" pitchFamily="34" charset="0"/>
                <a:cs typeface="Arial" panose="020B0604020202020204" pitchFamily="34" charset="0"/>
              </a:rPr>
              <a:t>Vores arbejde med jordforurening er forankret i Jordplan II vedtaget i 2019.</a:t>
            </a:r>
          </a:p>
          <a:p>
            <a:endParaRPr lang="da-DK" sz="1100" dirty="0">
              <a:latin typeface="Arial" panose="020B0604020202020204" pitchFamily="34" charset="0"/>
              <a:cs typeface="Arial" panose="020B0604020202020204" pitchFamily="34" charset="0"/>
            </a:endParaRPr>
          </a:p>
          <a:p>
            <a:r>
              <a:rPr lang="da-DK" sz="1100" b="1" dirty="0">
                <a:latin typeface="Arial" panose="020B0604020202020204" pitchFamily="34" charset="0"/>
                <a:cs typeface="Arial" panose="020B0604020202020204" pitchFamily="34" charset="0"/>
              </a:rPr>
              <a:t>Jordplanens </a:t>
            </a:r>
            <a:r>
              <a:rPr lang="da-DK" sz="1100" dirty="0">
                <a:latin typeface="Arial" panose="020B0604020202020204" pitchFamily="34" charset="0"/>
                <a:cs typeface="Arial" panose="020B0604020202020204" pitchFamily="34" charset="0"/>
              </a:rPr>
              <a:t>overordnede fokus er at sikre 85 % af det grundvand, vi bruger til drikkevand inden for 10 år, dvs. inden 2030. </a:t>
            </a:r>
          </a:p>
          <a:p>
            <a:endParaRPr lang="da-DK" sz="1100" dirty="0">
              <a:latin typeface="Arial" panose="020B0604020202020204" pitchFamily="34" charset="0"/>
              <a:cs typeface="Arial" panose="020B0604020202020204" pitchFamily="34" charset="0"/>
            </a:endParaRPr>
          </a:p>
          <a:p>
            <a:r>
              <a:rPr lang="da-DK" sz="1100" dirty="0">
                <a:latin typeface="Arial" panose="020B0604020202020204" pitchFamily="34" charset="0"/>
                <a:cs typeface="Arial" panose="020B0604020202020204" pitchFamily="34" charset="0"/>
              </a:rPr>
              <a:t>Når vi i Jordplanen taler om at sikre grundvandet, så handler det om at sikre grundvandet mod forurening fra de </a:t>
            </a:r>
            <a:r>
              <a:rPr lang="da-DK" sz="1100" b="1" dirty="0">
                <a:latin typeface="Arial" panose="020B0604020202020204" pitchFamily="34" charset="0"/>
                <a:cs typeface="Arial" panose="020B0604020202020204" pitchFamily="34" charset="0"/>
              </a:rPr>
              <a:t>klassiske industripunktkilder</a:t>
            </a:r>
            <a:r>
              <a:rPr lang="da-DK" sz="1100" dirty="0">
                <a:latin typeface="Arial" panose="020B0604020202020204" pitchFamily="34" charset="0"/>
                <a:cs typeface="Arial" panose="020B0604020202020204" pitchFamily="34" charset="0"/>
              </a:rPr>
              <a:t> og dermed primært forurening med klorerede opløsningsmidler og de stoffer, som de klorerede opløsningsmidler nedbrydes til. Det er denne type forurening, grundvandet skal være sikret mod inden 2030.</a:t>
            </a:r>
          </a:p>
          <a:p>
            <a:endParaRPr lang="da-DK" sz="1100" dirty="0">
              <a:latin typeface="Arial" panose="020B0604020202020204" pitchFamily="34" charset="0"/>
              <a:cs typeface="Arial" panose="020B0604020202020204" pitchFamily="34" charset="0"/>
            </a:endParaRPr>
          </a:p>
          <a:p>
            <a:r>
              <a:rPr lang="da-DK" sz="1100" dirty="0">
                <a:latin typeface="Arial" panose="020B0604020202020204" pitchFamily="34" charset="0"/>
                <a:cs typeface="Arial" panose="020B0604020202020204" pitchFamily="34" charset="0"/>
              </a:rPr>
              <a:t>I dag ved vi, at pesticider også kan være problematiske for grundvandet her i Region Hovedstaden og derfor indeholder jordplanen også et afsnit om forstærket pesticidindsats.</a:t>
            </a:r>
          </a:p>
          <a:p>
            <a:endParaRPr lang="da-DK" sz="1100" dirty="0">
              <a:latin typeface="Arial" panose="020B0604020202020204" pitchFamily="34" charset="0"/>
              <a:cs typeface="Arial" panose="020B0604020202020204" pitchFamily="34" charset="0"/>
            </a:endParaRPr>
          </a:p>
          <a:p>
            <a:r>
              <a:rPr lang="da-DK" sz="1100" dirty="0">
                <a:latin typeface="Arial" panose="020B0604020202020204" pitchFamily="34" charset="0"/>
                <a:cs typeface="Arial" panose="020B0604020202020204" pitchFamily="34" charset="0"/>
              </a:rPr>
              <a:t>I dag ved vi også, at PFAS-stoffer kan være problematiske. Og selv om jordplanen ikke specifikt omhandler disse stoffer, så åbner den op for indsatser mod andre stoffer, som kan true grundvandet – det kan fx være PFAS.</a:t>
            </a:r>
          </a:p>
          <a:p>
            <a:endParaRPr lang="da-DK" sz="1100" dirty="0">
              <a:latin typeface="Arial" panose="020B0604020202020204" pitchFamily="34" charset="0"/>
              <a:cs typeface="Arial" panose="020B0604020202020204" pitchFamily="34" charset="0"/>
            </a:endParaRPr>
          </a:p>
          <a:p>
            <a:r>
              <a:rPr lang="da-DK" sz="1100" dirty="0">
                <a:latin typeface="Arial" panose="020B0604020202020204" pitchFamily="34" charset="0"/>
                <a:cs typeface="Arial" panose="020B0604020202020204" pitchFamily="34" charset="0"/>
              </a:rPr>
              <a:t>Jordplanen har også  fokus på </a:t>
            </a:r>
          </a:p>
          <a:p>
            <a:endParaRPr lang="da-DK"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a-DK" sz="1100" dirty="0">
                <a:latin typeface="Arial" panose="020B0604020202020204" pitchFamily="34" charset="0"/>
                <a:cs typeface="Arial" panose="020B0604020202020204" pitchFamily="34" charset="0"/>
              </a:rPr>
              <a:t>at skabe overblik over, hvor der er forurenet. Derfor kortlægge vi alle de steder, hvor der er forurenet, og hvor der kan være forurenet og udfører en indsats, hvis forureningen udgør en risiko for grundvand og borgernes helbred. Borgerne i hovedstadsregionen skal kunne leve trygt uden risiko for gener fra jordforurening</a:t>
            </a:r>
          </a:p>
          <a:p>
            <a:pPr marL="171450" indent="-171450">
              <a:buFont typeface="Arial" panose="020B0604020202020204" pitchFamily="34" charset="0"/>
              <a:buChar char="•"/>
            </a:pPr>
            <a:r>
              <a:rPr lang="da-DK" sz="1100" dirty="0">
                <a:latin typeface="Arial" panose="020B0604020202020204" pitchFamily="34" charset="0"/>
                <a:cs typeface="Arial" panose="020B0604020202020204" pitchFamily="34" charset="0"/>
              </a:rPr>
              <a:t>at skabe gode rammer for kommuner og bygherrer i forbindelse med byudvikling og nybyggeri i områder med jordforurening</a:t>
            </a:r>
          </a:p>
          <a:p>
            <a:pPr marL="171450" indent="-171450">
              <a:buFont typeface="Arial" panose="020B0604020202020204" pitchFamily="34" charset="0"/>
              <a:buChar char="•"/>
            </a:pPr>
            <a:r>
              <a:rPr lang="da-DK" sz="1100" dirty="0">
                <a:latin typeface="Arial" panose="020B0604020202020204" pitchFamily="34" charset="0"/>
                <a:cs typeface="Arial" panose="020B0604020202020204" pitchFamily="34" charset="0"/>
              </a:rPr>
              <a:t>at arbejde sammen med kommuner og vandforsyninger om beskyttelse af grundvandet</a:t>
            </a:r>
          </a:p>
          <a:p>
            <a:pPr marL="171450" indent="-171450">
              <a:buFont typeface="Arial" panose="020B0604020202020204" pitchFamily="34" charset="0"/>
              <a:buChar char="•"/>
            </a:pPr>
            <a:r>
              <a:rPr lang="da-DK" sz="1100" dirty="0">
                <a:latin typeface="Arial" panose="020B0604020202020204" pitchFamily="34" charset="0"/>
                <a:cs typeface="Arial" panose="020B0604020202020204" pitchFamily="34" charset="0"/>
              </a:rPr>
              <a:t>at udvikle digitale selvbetjeningsløsninger til glæde for borgerne, fx ”data på nettet”, hvor borgere og ejendomsmæglere kan få oplysninger om forurenede grunde</a:t>
            </a:r>
          </a:p>
          <a:p>
            <a:pPr marL="171450" indent="-171450">
              <a:buFont typeface="Arial" panose="020B0604020202020204" pitchFamily="34" charset="0"/>
              <a:buChar char="•"/>
            </a:pPr>
            <a:r>
              <a:rPr lang="da-DK" sz="1100" dirty="0">
                <a:latin typeface="Arial" panose="020B0604020202020204" pitchFamily="34" charset="0"/>
                <a:cs typeface="Arial" panose="020B0604020202020204" pitchFamily="34" charset="0"/>
              </a:rPr>
              <a:t>udvikling og innovation – som I kommer til at høre meget mere om i dag</a:t>
            </a:r>
          </a:p>
          <a:p>
            <a:pPr marL="171450" indent="-171450">
              <a:buFont typeface="Arial" panose="020B0604020202020204" pitchFamily="34" charset="0"/>
              <a:buChar char="•"/>
            </a:pPr>
            <a:r>
              <a:rPr lang="da-DK" sz="1100" dirty="0">
                <a:latin typeface="Arial" panose="020B0604020202020204" pitchFamily="34" charset="0"/>
                <a:cs typeface="Arial" panose="020B0604020202020204" pitchFamily="34" charset="0"/>
              </a:rPr>
              <a:t>forurening som truer vandmiljøet i vandløb, søer og langs kyser.</a:t>
            </a:r>
          </a:p>
          <a:p>
            <a:endParaRPr lang="da-DK" sz="1100" dirty="0">
              <a:latin typeface="Arial" panose="020B0604020202020204" pitchFamily="34" charset="0"/>
              <a:cs typeface="Arial" panose="020B0604020202020204" pitchFamily="34" charset="0"/>
            </a:endParaRPr>
          </a:p>
          <a:p>
            <a:r>
              <a:rPr lang="da-DK" sz="1100" i="1" dirty="0">
                <a:latin typeface="Arial" panose="020B0604020202020204" pitchFamily="34" charset="0"/>
                <a:ea typeface="ヒラギノ角ゴ Pro W3" pitchFamily="-96" charset="-128"/>
                <a:cs typeface="Arial" panose="020B0604020202020204" pitchFamily="34" charset="0"/>
              </a:rPr>
              <a:t>Til baggrund</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latin typeface="Arial" panose="020B0604020202020204" pitchFamily="34" charset="0"/>
                <a:cs typeface="Arial" panose="020B0604020202020204" pitchFamily="34" charset="0"/>
              </a:rPr>
              <a:t>Bornholms Regionskommune har en særlig status på jordforureningsområdet, hvor regionskommunen varetager opgaverne på lige fod med de fem regioner. Jordforurening på Bornholm er derfor ikke en del af Region Hovedstadens indsats og indgår heller ikke i regionens økonomi til jordforureningsområdet.</a:t>
            </a:r>
            <a:endParaRPr lang="da-DK" sz="1100" dirty="0">
              <a:latin typeface="Arial" panose="020B0604020202020204" pitchFamily="34" charset="0"/>
              <a:ea typeface="ヒラギノ角ゴ Pro W3" pitchFamily="-96" charset="-128"/>
              <a:cs typeface="Arial" panose="020B0604020202020204" pitchFamily="34" charset="0"/>
            </a:endParaRPr>
          </a:p>
        </p:txBody>
      </p:sp>
      <p:sp>
        <p:nvSpPr>
          <p:cNvPr id="4" name="Pladsholder til slidenummer 3"/>
          <p:cNvSpPr>
            <a:spLocks noGrp="1"/>
          </p:cNvSpPr>
          <p:nvPr>
            <p:ph type="sldNum" sz="quarter" idx="5"/>
          </p:nvPr>
        </p:nvSpPr>
        <p:spPr/>
        <p:txBody>
          <a:bodyPr/>
          <a:lstStyle/>
          <a:p>
            <a:fld id="{70EEB922-EADC-4DC5-8E21-36BDE8047070}" type="slidenum">
              <a:rPr lang="da-DK" smtClean="0"/>
              <a:t>3</a:t>
            </a:fld>
            <a:endParaRPr lang="da-DK"/>
          </a:p>
        </p:txBody>
      </p:sp>
    </p:spTree>
    <p:extLst>
      <p:ext uri="{BB962C8B-B14F-4D97-AF65-F5344CB8AC3E}">
        <p14:creationId xmlns:p14="http://schemas.microsoft.com/office/powerpoint/2010/main" val="134842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100" b="1" kern="1200" dirty="0">
                <a:solidFill>
                  <a:schemeClr val="tx1"/>
                </a:solidFill>
                <a:effectLst/>
                <a:latin typeface="Arial" panose="020B0604020202020204" pitchFamily="34" charset="0"/>
                <a:ea typeface="+mn-ea"/>
                <a:cs typeface="Arial" panose="020B0604020202020204" pitchFamily="34" charset="0"/>
              </a:rPr>
              <a:t>GITTE</a:t>
            </a:r>
          </a:p>
          <a:p>
            <a:endParaRPr lang="da-DK" sz="1100" kern="1200" dirty="0">
              <a:solidFill>
                <a:schemeClr val="tx1"/>
              </a:solidFill>
              <a:effectLst/>
              <a:latin typeface="Arial" panose="020B0604020202020204" pitchFamily="34" charset="0"/>
              <a:ea typeface="+mn-ea"/>
              <a:cs typeface="Arial" panose="020B0604020202020204" pitchFamily="34" charset="0"/>
            </a:endParaRPr>
          </a:p>
          <a:p>
            <a:r>
              <a:rPr lang="da-DK" sz="1100" kern="1200" dirty="0">
                <a:solidFill>
                  <a:schemeClr val="tx1"/>
                </a:solidFill>
                <a:effectLst/>
                <a:latin typeface="Arial" panose="020B0604020202020204" pitchFamily="34" charset="0"/>
                <a:ea typeface="+mn-ea"/>
                <a:cs typeface="Arial" panose="020B0604020202020204" pitchFamily="34" charset="0"/>
              </a:rPr>
              <a:t>Vi vil nu se på fremdriften af vores kortlægning, dvs. kortlægning af historiske oplysninger og indledende undersøgelser af grundvandet.</a:t>
            </a:r>
          </a:p>
          <a:p>
            <a:endParaRPr lang="da-DK" sz="1100" kern="1200" dirty="0">
              <a:solidFill>
                <a:schemeClr val="tx1"/>
              </a:solidFill>
              <a:effectLst/>
              <a:latin typeface="Arial" panose="020B0604020202020204" pitchFamily="34" charset="0"/>
              <a:ea typeface="+mn-ea"/>
              <a:cs typeface="Arial" panose="020B0604020202020204" pitchFamily="34" charset="0"/>
            </a:endParaRPr>
          </a:p>
          <a:p>
            <a:r>
              <a:rPr lang="da-DK" sz="1100" kern="1200" dirty="0">
                <a:solidFill>
                  <a:schemeClr val="tx1"/>
                </a:solidFill>
                <a:effectLst/>
                <a:latin typeface="Arial" panose="020B0604020202020204" pitchFamily="34" charset="0"/>
                <a:ea typeface="+mn-ea"/>
                <a:cs typeface="Arial" panose="020B0604020202020204" pitchFamily="34" charset="0"/>
              </a:rPr>
              <a:t>Vi er i dag færdige med kortlægning (historiske oplysninger og indledende grundvandsundersøgelser) i hovedparten af kommunerne – alle de 25 grønne kommuner på kortet.</a:t>
            </a:r>
          </a:p>
          <a:p>
            <a:endParaRPr lang="da-DK" sz="1100" kern="1200" dirty="0">
              <a:solidFill>
                <a:schemeClr val="tx1"/>
              </a:solidFill>
              <a:effectLst/>
              <a:latin typeface="Arial" panose="020B0604020202020204" pitchFamily="34" charset="0"/>
              <a:ea typeface="+mn-ea"/>
              <a:cs typeface="Arial" panose="020B0604020202020204" pitchFamily="34" charset="0"/>
            </a:endParaRPr>
          </a:p>
          <a:p>
            <a:r>
              <a:rPr lang="da-DK" sz="1100" kern="1200" dirty="0">
                <a:solidFill>
                  <a:schemeClr val="tx1"/>
                </a:solidFill>
                <a:effectLst/>
                <a:latin typeface="Arial" panose="020B0604020202020204" pitchFamily="34" charset="0"/>
                <a:ea typeface="+mn-ea"/>
                <a:cs typeface="Arial" panose="020B0604020202020204" pitchFamily="34" charset="0"/>
              </a:rPr>
              <a:t>Den systematisk kortlægning af muligt forurenede grunde er påbegyndt i Tårnby Kommune.</a:t>
            </a:r>
          </a:p>
          <a:p>
            <a:endParaRPr lang="da-DK" sz="1100" kern="1200" dirty="0">
              <a:solidFill>
                <a:schemeClr val="tx1"/>
              </a:solidFill>
              <a:effectLst/>
              <a:latin typeface="Arial" panose="020B0604020202020204" pitchFamily="34" charset="0"/>
              <a:ea typeface="+mn-ea"/>
              <a:cs typeface="Arial" panose="020B0604020202020204" pitchFamily="34" charset="0"/>
            </a:endParaRPr>
          </a:p>
          <a:p>
            <a:r>
              <a:rPr lang="da-DK" sz="1100" kern="1200" dirty="0">
                <a:solidFill>
                  <a:schemeClr val="tx1"/>
                </a:solidFill>
                <a:effectLst/>
                <a:latin typeface="Arial" panose="020B0604020202020204" pitchFamily="34" charset="0"/>
                <a:ea typeface="+mn-ea"/>
                <a:cs typeface="Arial" panose="020B0604020202020204" pitchFamily="34" charset="0"/>
              </a:rPr>
              <a:t>Lige nu er vi i gang med at lave indledende undersøgelser af grundvandet for forurening med klorerede opløsningsmidler er i gang i Dragør og Frederiksberg kommuner.</a:t>
            </a:r>
          </a:p>
          <a:p>
            <a:endParaRPr lang="da-DK" sz="1100" kern="1200" dirty="0">
              <a:solidFill>
                <a:schemeClr val="tx1"/>
              </a:solidFill>
              <a:effectLst/>
              <a:latin typeface="Arial" panose="020B0604020202020204" pitchFamily="34" charset="0"/>
              <a:ea typeface="+mn-ea"/>
              <a:cs typeface="Arial" panose="020B0604020202020204" pitchFamily="34" charset="0"/>
            </a:endParaRPr>
          </a:p>
          <a:p>
            <a:r>
              <a:rPr lang="da-DK" sz="1100" kern="1200" dirty="0">
                <a:solidFill>
                  <a:schemeClr val="tx1"/>
                </a:solidFill>
                <a:effectLst/>
                <a:latin typeface="Arial" panose="020B0604020202020204" pitchFamily="34" charset="0"/>
                <a:ea typeface="+mn-ea"/>
                <a:cs typeface="Arial" panose="020B0604020202020204" pitchFamily="34" charset="0"/>
              </a:rPr>
              <a:t>Pt. er det kun Københavns Kommune vi ikke har nogen kortlægningsaktiviteter i.</a:t>
            </a:r>
          </a:p>
          <a:p>
            <a:endParaRPr lang="da-DK" sz="1100" kern="1200" dirty="0">
              <a:solidFill>
                <a:schemeClr val="tx1"/>
              </a:solidFill>
              <a:effectLst/>
              <a:latin typeface="Arial" panose="020B0604020202020204" pitchFamily="34" charset="0"/>
              <a:ea typeface="+mn-ea"/>
              <a:cs typeface="Arial" panose="020B0604020202020204" pitchFamily="34" charset="0"/>
            </a:endParaRPr>
          </a:p>
          <a:p>
            <a:r>
              <a:rPr lang="da-DK" sz="1100" i="1" kern="1200" dirty="0">
                <a:solidFill>
                  <a:schemeClr val="tx1"/>
                </a:solidFill>
                <a:effectLst/>
                <a:latin typeface="Arial" panose="020B0604020202020204" pitchFamily="34" charset="0"/>
                <a:ea typeface="+mn-ea"/>
                <a:cs typeface="Arial" panose="020B0604020202020204" pitchFamily="34" charset="0"/>
              </a:rPr>
              <a:t>TIL GITTE – Team V1 laver lidt adresseindsamling i København, men ikke egentlig kortlægning</a:t>
            </a:r>
          </a:p>
          <a:p>
            <a:endParaRPr lang="da-DK" sz="1100" kern="1200" dirty="0">
              <a:solidFill>
                <a:schemeClr val="tx1"/>
              </a:solidFill>
              <a:effectLst/>
              <a:latin typeface="Arial" panose="020B0604020202020204" pitchFamily="34" charset="0"/>
              <a:ea typeface="+mn-ea"/>
              <a:cs typeface="Arial" panose="020B0604020202020204" pitchFamily="34" charset="0"/>
            </a:endParaRPr>
          </a:p>
          <a:p>
            <a:r>
              <a:rPr lang="da-DK" sz="1100" kern="1200" dirty="0">
                <a:solidFill>
                  <a:schemeClr val="tx1"/>
                </a:solidFill>
                <a:effectLst/>
                <a:latin typeface="Arial" panose="020B0604020202020204" pitchFamily="34" charset="0"/>
                <a:ea typeface="+mn-ea"/>
                <a:cs typeface="Arial" panose="020B0604020202020204" pitchFamily="34" charset="0"/>
              </a:rPr>
              <a:t>Kortlægningen omfatter:  </a:t>
            </a:r>
          </a:p>
          <a:p>
            <a:endParaRPr lang="da-DK" sz="11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da-DK" sz="1100" kern="1200" dirty="0">
                <a:solidFill>
                  <a:schemeClr val="tx1"/>
                </a:solidFill>
                <a:effectLst/>
                <a:latin typeface="Arial" panose="020B0604020202020204" pitchFamily="34" charset="0"/>
                <a:ea typeface="+mn-ea"/>
                <a:cs typeface="Arial" panose="020B0604020202020204" pitchFamily="34" charset="0"/>
              </a:rPr>
              <a:t>mistankekortlægning af muligt forurenede grunde – det vi også kalder ‘Kortlægning på vidensniveau 1’. Mistankekortlægning betyder kort fortalt, at vi ude hos kommunerne indsamler oplysninger om grunde, hvor der tidligere har været industri eller aktiviteter, der kan forurene jorden. Vi gennemgår oplysningerne, og hvis vi – ud fra vores erfaringer – vurderer, at aktiviteterne på grunden kan forurene jorden, bliver grunden kortlagt som muligt forurenet.</a:t>
            </a:r>
          </a:p>
          <a:p>
            <a:pPr marL="0" lvl="0" indent="0">
              <a:buFont typeface="Arial" panose="020B0604020202020204" pitchFamily="34" charset="0"/>
              <a:buNone/>
            </a:pPr>
            <a:endParaRPr lang="da-DK" sz="11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da-DK" sz="1100" kern="1200" dirty="0">
                <a:solidFill>
                  <a:schemeClr val="tx1"/>
                </a:solidFill>
                <a:effectLst/>
                <a:latin typeface="Arial" panose="020B0604020202020204" pitchFamily="34" charset="0"/>
                <a:ea typeface="+mn-ea"/>
                <a:cs typeface="Arial" panose="020B0604020202020204" pitchFamily="34" charset="0"/>
              </a:rPr>
              <a:t>indledende forureningsundersøgelser på de grunde, hvor der har været håndteret stoffer, som er særligt kritiske overfor grundvandet. Og de kritiske stoffer er som nævnt de klorerede opløsningsmidler, der bl.a. har været brugt til rensning af tøj og rengøring af metaldele. Og så PFAS-undersøgelser på brandøvelsespladser, hvilket jeg vender tilbage til.</a:t>
            </a:r>
          </a:p>
          <a:p>
            <a:pPr marL="0" lvl="0" indent="0">
              <a:buFont typeface="Arial" panose="020B0604020202020204" pitchFamily="34" charset="0"/>
              <a:buNone/>
            </a:pPr>
            <a:endParaRPr lang="da-DK" sz="1100" kern="1200" dirty="0">
              <a:solidFill>
                <a:schemeClr val="tx1"/>
              </a:solidFill>
              <a:effectLst/>
              <a:latin typeface="Arial" panose="020B0604020202020204" pitchFamily="34" charset="0"/>
              <a:ea typeface="+mn-ea"/>
              <a:cs typeface="Arial" panose="020B0604020202020204" pitchFamily="34" charset="0"/>
            </a:endParaRPr>
          </a:p>
          <a:p>
            <a:r>
              <a:rPr lang="da-DK" sz="1100" b="1" kern="1200" dirty="0">
                <a:solidFill>
                  <a:schemeClr val="tx1"/>
                </a:solidFill>
                <a:effectLst/>
                <a:latin typeface="Arial" panose="020B0604020202020204" pitchFamily="34" charset="0"/>
                <a:ea typeface="+mn-ea"/>
                <a:cs typeface="Arial" panose="020B0604020202020204" pitchFamily="34" charset="0"/>
              </a:rPr>
              <a:t>Jordforurening på boliggrunde</a:t>
            </a:r>
            <a:endParaRPr lang="da-DK" sz="1100" kern="1200" dirty="0">
              <a:solidFill>
                <a:schemeClr val="tx1"/>
              </a:solidFill>
              <a:effectLst/>
              <a:latin typeface="Arial" panose="020B0604020202020204" pitchFamily="34" charset="0"/>
              <a:ea typeface="+mn-ea"/>
              <a:cs typeface="Arial" panose="020B0604020202020204" pitchFamily="34" charset="0"/>
            </a:endParaRPr>
          </a:p>
          <a:p>
            <a:r>
              <a:rPr lang="da-DK" sz="1100" kern="1200" dirty="0">
                <a:solidFill>
                  <a:schemeClr val="tx1"/>
                </a:solidFill>
                <a:effectLst/>
                <a:latin typeface="Arial" panose="020B0604020202020204" pitchFamily="34" charset="0"/>
                <a:ea typeface="+mn-ea"/>
                <a:cs typeface="Arial" panose="020B0604020202020204" pitchFamily="34" charset="0"/>
              </a:rPr>
              <a:t>Sideløbende med de indledende undersøgelser i forhold til grundvandet, udfører vi også undersøgelser på boliggrunde, når ejeren beder regionen om det. Det er en særlig ret, som ejere af mistankekortlagte boliggrunde har. Det er gratis for ejeren at bede regionen om en sådan afklaring/undersøgelse.</a:t>
            </a:r>
          </a:p>
          <a:p>
            <a:endParaRPr lang="da-DK" sz="1100" kern="1200" dirty="0">
              <a:solidFill>
                <a:schemeClr val="tx1"/>
              </a:solidFill>
              <a:effectLst/>
              <a:latin typeface="Arial" panose="020B0604020202020204" pitchFamily="34" charset="0"/>
              <a:ea typeface="+mn-ea"/>
              <a:cs typeface="Arial" panose="020B0604020202020204" pitchFamily="34" charset="0"/>
            </a:endParaRPr>
          </a:p>
          <a:p>
            <a:r>
              <a:rPr lang="da-DK" sz="1100" kern="1200" dirty="0">
                <a:solidFill>
                  <a:schemeClr val="tx1"/>
                </a:solidFill>
                <a:effectLst/>
                <a:latin typeface="Arial" panose="020B0604020202020204" pitchFamily="34" charset="0"/>
                <a:ea typeface="+mn-ea"/>
                <a:cs typeface="Arial" panose="020B0604020202020204" pitchFamily="34" charset="0"/>
              </a:rPr>
              <a:t>Undersøgelserne skal udføres inden for et år efter ejeren har bedt om den. I boliger, hvor der er høj risiko for indeklimaet på grund af afdampning fra jordforu­rening, udfører vi desuden en indsats for at sikre, at forureningen ikke påvirker borgernes sundhed.</a:t>
            </a:r>
          </a:p>
          <a:p>
            <a:endParaRPr lang="da-DK" sz="1100" kern="1200" dirty="0">
              <a:solidFill>
                <a:schemeClr val="tx1"/>
              </a:solidFill>
              <a:effectLst/>
              <a:latin typeface="Arial" panose="020B0604020202020204" pitchFamily="34" charset="0"/>
              <a:ea typeface="+mn-ea"/>
              <a:cs typeface="Arial" panose="020B0604020202020204" pitchFamily="34" charset="0"/>
            </a:endParaRPr>
          </a:p>
          <a:p>
            <a:r>
              <a:rPr lang="da-DK" sz="1100" kern="1200" dirty="0">
                <a:solidFill>
                  <a:schemeClr val="tx1"/>
                </a:solidFill>
                <a:effectLst/>
                <a:latin typeface="Arial" panose="020B0604020202020204" pitchFamily="34" charset="0"/>
                <a:ea typeface="+mn-ea"/>
                <a:cs typeface="Arial" panose="020B0604020202020204" pitchFamily="34" charset="0"/>
              </a:rPr>
              <a:t>Boligundersøgelserne udfører vi overalt i regionen, når ejeren anmoder om det. (Ca. 60 nye boligundersøgelser om året)</a:t>
            </a:r>
            <a:endParaRPr lang="da-DK" sz="1100" dirty="0">
              <a:latin typeface="Arial" panose="020B0604020202020204" pitchFamily="34" charset="0"/>
              <a:cs typeface="Arial" panose="020B0604020202020204" pitchFamily="34" charset="0"/>
            </a:endParaRPr>
          </a:p>
        </p:txBody>
      </p:sp>
      <p:sp>
        <p:nvSpPr>
          <p:cNvPr id="4" name="Pladsholder til slidenummer 3"/>
          <p:cNvSpPr>
            <a:spLocks noGrp="1"/>
          </p:cNvSpPr>
          <p:nvPr>
            <p:ph type="sldNum" sz="quarter" idx="5"/>
          </p:nvPr>
        </p:nvSpPr>
        <p:spPr/>
        <p:txBody>
          <a:bodyPr/>
          <a:lstStyle/>
          <a:p>
            <a:fld id="{12DC315A-E73D-44F6-B0A1-3BB81A46EB20}" type="slidenum">
              <a:rPr lang="da-DK" smtClean="0"/>
              <a:t>4</a:t>
            </a:fld>
            <a:endParaRPr lang="da-DK"/>
          </a:p>
        </p:txBody>
      </p:sp>
    </p:spTree>
    <p:extLst>
      <p:ext uri="{BB962C8B-B14F-4D97-AF65-F5344CB8AC3E}">
        <p14:creationId xmlns:p14="http://schemas.microsoft.com/office/powerpoint/2010/main" val="2523364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100" b="1" dirty="0">
                <a:latin typeface="Arial" panose="020B0604020202020204" pitchFamily="34" charset="0"/>
                <a:cs typeface="Arial" panose="020B0604020202020204" pitchFamily="34" charset="0"/>
              </a:rPr>
              <a:t>GITTE</a:t>
            </a:r>
          </a:p>
          <a:p>
            <a:endParaRPr lang="da-DK" sz="1100" dirty="0">
              <a:latin typeface="Arial" panose="020B0604020202020204" pitchFamily="34" charset="0"/>
              <a:cs typeface="Arial" panose="020B0604020202020204" pitchFamily="34" charset="0"/>
            </a:endParaRPr>
          </a:p>
          <a:p>
            <a:r>
              <a:rPr lang="da-DK" sz="1100" kern="1200" dirty="0">
                <a:solidFill>
                  <a:schemeClr val="tx1"/>
                </a:solidFill>
                <a:effectLst/>
                <a:latin typeface="Arial" panose="020B0604020202020204" pitchFamily="34" charset="0"/>
                <a:ea typeface="+mn-ea"/>
                <a:cs typeface="Arial" panose="020B0604020202020204" pitchFamily="34" charset="0"/>
              </a:rPr>
              <a:t>Hovedfokus i Jordplanen er som sagt hurtigere rent grundvand – med det ambitiøse mål om at sikre 85 % af grundvandet inden 2030. </a:t>
            </a:r>
          </a:p>
          <a:p>
            <a:endParaRPr lang="da-DK" sz="1100" kern="1200" dirty="0">
              <a:solidFill>
                <a:schemeClr val="tx1"/>
              </a:solidFill>
              <a:effectLst/>
              <a:latin typeface="Arial" panose="020B0604020202020204" pitchFamily="34" charset="0"/>
              <a:ea typeface="+mn-ea"/>
              <a:cs typeface="Arial" panose="020B0604020202020204" pitchFamily="34" charset="0"/>
            </a:endParaRPr>
          </a:p>
          <a:p>
            <a:r>
              <a:rPr lang="da-DK" sz="1100" kern="1200" dirty="0">
                <a:solidFill>
                  <a:schemeClr val="tx1"/>
                </a:solidFill>
                <a:effectLst/>
                <a:latin typeface="Arial" panose="020B0604020202020204" pitchFamily="34" charset="0"/>
                <a:ea typeface="+mn-ea"/>
                <a:cs typeface="Arial" panose="020B0604020202020204" pitchFamily="34" charset="0"/>
              </a:rPr>
              <a:t>Områderne med de 85 % af grundvandet er de mørkerøde områder her på kortet. Der er 54 mørkerøde grundvandsområder.</a:t>
            </a:r>
          </a:p>
          <a:p>
            <a:endParaRPr lang="da-DK" sz="1100" kern="1200" dirty="0">
              <a:solidFill>
                <a:schemeClr val="tx1"/>
              </a:solidFill>
              <a:effectLst/>
              <a:latin typeface="Arial" panose="020B0604020202020204" pitchFamily="34" charset="0"/>
              <a:ea typeface="+mn-ea"/>
              <a:cs typeface="Arial" panose="020B0604020202020204" pitchFamily="34" charset="0"/>
            </a:endParaRPr>
          </a:p>
          <a:p>
            <a:r>
              <a:rPr lang="da-DK" sz="1100" kern="1200" dirty="0">
                <a:solidFill>
                  <a:schemeClr val="tx1"/>
                </a:solidFill>
                <a:effectLst/>
                <a:latin typeface="Arial" panose="020B0604020202020204" pitchFamily="34" charset="0"/>
                <a:ea typeface="+mn-ea"/>
                <a:cs typeface="Arial" panose="020B0604020202020204" pitchFamily="34" charset="0"/>
              </a:rPr>
              <a:t>Vores fokus har hidtil været rettet på forurening med klorerede opløsningsmidler.</a:t>
            </a:r>
          </a:p>
          <a:p>
            <a:endParaRPr lang="da-DK" sz="1100" kern="1200" dirty="0">
              <a:solidFill>
                <a:schemeClr val="tx1"/>
              </a:solidFill>
              <a:effectLst/>
              <a:latin typeface="Arial" panose="020B0604020202020204" pitchFamily="34" charset="0"/>
              <a:ea typeface="+mn-ea"/>
              <a:cs typeface="Arial" panose="020B0604020202020204" pitchFamily="34" charset="0"/>
            </a:endParaRPr>
          </a:p>
          <a:p>
            <a:r>
              <a:rPr lang="da-DK" sz="1100" kern="1200" dirty="0">
                <a:solidFill>
                  <a:schemeClr val="tx1"/>
                </a:solidFill>
                <a:effectLst/>
                <a:latin typeface="Arial" panose="020B0604020202020204" pitchFamily="34" charset="0"/>
                <a:ea typeface="+mn-ea"/>
                <a:cs typeface="Arial" panose="020B0604020202020204" pitchFamily="34" charset="0"/>
              </a:rPr>
              <a:t>Vi beskytter grundvandet som en helheds­orienteret indsats i det enkelte indvindingsopland. Indvindingsoplandet er dér, hvor en vandforsyning/vandværk henter sit drikkevand.</a:t>
            </a:r>
          </a:p>
          <a:p>
            <a:r>
              <a:rPr lang="da-DK" sz="1100" kern="1200" dirty="0">
                <a:solidFill>
                  <a:schemeClr val="tx1"/>
                </a:solidFill>
                <a:effectLst/>
                <a:latin typeface="Arial" panose="020B0604020202020204" pitchFamily="34" charset="0"/>
                <a:ea typeface="+mn-ea"/>
                <a:cs typeface="Arial" panose="020B0604020202020204" pitchFamily="34" charset="0"/>
              </a:rPr>
              <a:t> </a:t>
            </a:r>
          </a:p>
          <a:p>
            <a:r>
              <a:rPr lang="da-DK" sz="1100" kern="1200" dirty="0">
                <a:solidFill>
                  <a:schemeClr val="tx1"/>
                </a:solidFill>
                <a:effectLst/>
                <a:latin typeface="Arial" panose="020B0604020202020204" pitchFamily="34" charset="0"/>
                <a:ea typeface="+mn-ea"/>
                <a:cs typeface="Arial" panose="020B0604020202020204" pitchFamily="34" charset="0"/>
              </a:rPr>
              <a:t>Det vil sige, at vi undersøger og risikovurderer alle grunde med klorerede opløsningsmidler inden for et indvindingsopland af gangen. </a:t>
            </a:r>
          </a:p>
          <a:p>
            <a:endParaRPr lang="da-DK" sz="1100" kern="1200" dirty="0">
              <a:solidFill>
                <a:schemeClr val="tx1"/>
              </a:solidFill>
              <a:effectLst/>
              <a:latin typeface="Arial" panose="020B0604020202020204" pitchFamily="34" charset="0"/>
              <a:ea typeface="+mn-ea"/>
              <a:cs typeface="Arial" panose="020B0604020202020204" pitchFamily="34" charset="0"/>
            </a:endParaRPr>
          </a:p>
          <a:p>
            <a:r>
              <a:rPr lang="da-DK" sz="1100" kern="1200" dirty="0">
                <a:solidFill>
                  <a:schemeClr val="tx1"/>
                </a:solidFill>
                <a:effectLst/>
                <a:latin typeface="Arial" panose="020B0604020202020204" pitchFamily="34" charset="0"/>
                <a:ea typeface="+mn-ea"/>
                <a:cs typeface="Arial" panose="020B0604020202020204" pitchFamily="34" charset="0"/>
              </a:rPr>
              <a:t>Når vi har overblik over alle grundene, vurderer vi i hvilket omfang, der skal renses op. Herefter planlægger vi oprensnings­indsatsen i indvindingsoplandet, så alle nødvendige oprensninger bliver gennemført på ’en gang’. </a:t>
            </a:r>
          </a:p>
          <a:p>
            <a:endParaRPr lang="da-DK" sz="11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100" kern="1200" dirty="0">
                <a:solidFill>
                  <a:schemeClr val="tx1"/>
                </a:solidFill>
                <a:effectLst/>
                <a:latin typeface="Arial" panose="020B0604020202020204" pitchFamily="34" charset="0"/>
                <a:ea typeface="+mn-ea"/>
                <a:cs typeface="Arial" panose="020B0604020202020204" pitchFamily="34" charset="0"/>
              </a:rPr>
              <a:t>De lyse områder omkring Vestegnskommunerne er ikke omfattet af ’85 % områderne’. Som udgangspunkt har vi derfor ingen indsats i forhold grundvandet i disse områder; med mindre der er tale om et allerede igangsat teknisk anlæg til at rense grundvandet eller fastholde forureningen. Det vender Carsten tilbage.</a:t>
            </a:r>
          </a:p>
          <a:p>
            <a:endParaRPr lang="da-DK" sz="1100" kern="1200" dirty="0">
              <a:solidFill>
                <a:schemeClr val="tx1"/>
              </a:solidFill>
              <a:effectLst/>
              <a:latin typeface="Arial" panose="020B0604020202020204" pitchFamily="34" charset="0"/>
              <a:ea typeface="+mn-ea"/>
              <a:cs typeface="Arial" panose="020B0604020202020204" pitchFamily="34" charset="0"/>
            </a:endParaRPr>
          </a:p>
          <a:p>
            <a:endParaRPr lang="da-DK" dirty="0"/>
          </a:p>
        </p:txBody>
      </p:sp>
      <p:sp>
        <p:nvSpPr>
          <p:cNvPr id="4" name="Pladsholder til slidenummer 3"/>
          <p:cNvSpPr>
            <a:spLocks noGrp="1"/>
          </p:cNvSpPr>
          <p:nvPr>
            <p:ph type="sldNum" sz="quarter" idx="5"/>
          </p:nvPr>
        </p:nvSpPr>
        <p:spPr/>
        <p:txBody>
          <a:bodyPr/>
          <a:lstStyle/>
          <a:p>
            <a:fld id="{506BBF30-9E8D-4E40-A72D-A1EF357E1F8F}" type="slidenum">
              <a:rPr lang="da-DK" smtClean="0"/>
              <a:t>5</a:t>
            </a:fld>
            <a:endParaRPr lang="da-DK"/>
          </a:p>
        </p:txBody>
      </p:sp>
    </p:spTree>
    <p:extLst>
      <p:ext uri="{BB962C8B-B14F-4D97-AF65-F5344CB8AC3E}">
        <p14:creationId xmlns:p14="http://schemas.microsoft.com/office/powerpoint/2010/main" val="621333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100" b="1" dirty="0">
                <a:latin typeface="Arial" panose="020B0604020202020204" pitchFamily="34" charset="0"/>
                <a:cs typeface="Arial" panose="020B0604020202020204" pitchFamily="34" charset="0"/>
              </a:rPr>
              <a:t>GITTE</a:t>
            </a:r>
          </a:p>
          <a:p>
            <a:endParaRPr lang="da-DK" sz="1100" dirty="0">
              <a:latin typeface="Arial" panose="020B0604020202020204" pitchFamily="34" charset="0"/>
              <a:cs typeface="Arial" panose="020B0604020202020204" pitchFamily="34" charset="0"/>
            </a:endParaRPr>
          </a:p>
          <a:p>
            <a:r>
              <a:rPr lang="da-DK" sz="1100" kern="1200" dirty="0">
                <a:solidFill>
                  <a:schemeClr val="tx1"/>
                </a:solidFill>
                <a:effectLst/>
                <a:latin typeface="Arial" panose="020B0604020202020204" pitchFamily="34" charset="0"/>
                <a:ea typeface="+mn-ea"/>
                <a:cs typeface="Arial" panose="020B0604020202020204" pitchFamily="34" charset="0"/>
              </a:rPr>
              <a:t>Ser vi på </a:t>
            </a:r>
            <a:r>
              <a:rPr lang="da-DK" sz="1100" b="1" kern="1200" dirty="0">
                <a:solidFill>
                  <a:schemeClr val="tx1"/>
                </a:solidFill>
                <a:effectLst/>
                <a:latin typeface="Arial" panose="020B0604020202020204" pitchFamily="34" charset="0"/>
                <a:ea typeface="+mn-ea"/>
                <a:cs typeface="Arial" panose="020B0604020202020204" pitchFamily="34" charset="0"/>
              </a:rPr>
              <a:t>fremdriften opgjort i forhold til ’85 %’-områderne – </a:t>
            </a:r>
            <a:r>
              <a:rPr lang="da-DK" sz="1100" kern="1200" dirty="0">
                <a:solidFill>
                  <a:schemeClr val="tx1"/>
                </a:solidFill>
                <a:effectLst/>
                <a:latin typeface="Arial" panose="020B0604020202020204" pitchFamily="34" charset="0"/>
                <a:ea typeface="+mn-ea"/>
                <a:cs typeface="Arial" panose="020B0604020202020204" pitchFamily="34" charset="0"/>
              </a:rPr>
              <a:t> altså opgjort i forhold til de mørkerøde områder på kortet, jeg viste lige før, ser billedet sådan ud.</a:t>
            </a:r>
          </a:p>
          <a:p>
            <a:endParaRPr lang="da-DK" sz="1100" kern="1200" dirty="0">
              <a:solidFill>
                <a:schemeClr val="tx1"/>
              </a:solidFill>
              <a:effectLst/>
              <a:latin typeface="Arial" panose="020B0604020202020204" pitchFamily="34" charset="0"/>
              <a:ea typeface="+mn-ea"/>
              <a:cs typeface="Arial" panose="020B0604020202020204" pitchFamily="34" charset="0"/>
            </a:endParaRPr>
          </a:p>
          <a:p>
            <a:r>
              <a:rPr lang="da-DK" sz="1100" kern="1200" dirty="0">
                <a:solidFill>
                  <a:schemeClr val="tx1"/>
                </a:solidFill>
                <a:effectLst/>
                <a:latin typeface="Arial" panose="020B0604020202020204" pitchFamily="34" charset="0"/>
                <a:ea typeface="+mn-ea"/>
                <a:cs typeface="Arial" panose="020B0604020202020204" pitchFamily="34" charset="0"/>
              </a:rPr>
              <a:t>De </a:t>
            </a:r>
            <a:r>
              <a:rPr lang="da-DK" sz="1100" b="1" kern="1200" dirty="0">
                <a:solidFill>
                  <a:schemeClr val="tx1"/>
                </a:solidFill>
                <a:effectLst/>
                <a:latin typeface="Arial" panose="020B0604020202020204" pitchFamily="34" charset="0"/>
                <a:ea typeface="+mn-ea"/>
                <a:cs typeface="Arial" panose="020B0604020202020204" pitchFamily="34" charset="0"/>
              </a:rPr>
              <a:t>mørkegrønne områder </a:t>
            </a:r>
            <a:r>
              <a:rPr lang="da-DK" sz="1100" kern="1200" dirty="0">
                <a:solidFill>
                  <a:schemeClr val="tx1"/>
                </a:solidFill>
                <a:effectLst/>
                <a:latin typeface="Arial" panose="020B0604020202020204" pitchFamily="34" charset="0"/>
                <a:ea typeface="+mn-ea"/>
                <a:cs typeface="Arial" panose="020B0604020202020204" pitchFamily="34" charset="0"/>
              </a:rPr>
              <a:t>er de grundvandsområder, som vi i dag har undersøgt og renset op i forhold til forurening med klorerede opløsningsmidler.   </a:t>
            </a:r>
          </a:p>
          <a:p>
            <a:endParaRPr lang="da-DK" sz="1100" kern="1200" dirty="0">
              <a:solidFill>
                <a:schemeClr val="tx1"/>
              </a:solidFill>
              <a:effectLst/>
              <a:latin typeface="Arial" panose="020B0604020202020204" pitchFamily="34" charset="0"/>
              <a:ea typeface="+mn-ea"/>
              <a:cs typeface="Arial" panose="020B0604020202020204" pitchFamily="34" charset="0"/>
            </a:endParaRPr>
          </a:p>
          <a:p>
            <a:r>
              <a:rPr lang="da-DK" sz="1100" kern="1200" dirty="0">
                <a:solidFill>
                  <a:schemeClr val="tx1"/>
                </a:solidFill>
                <a:effectLst/>
                <a:latin typeface="Arial" panose="020B0604020202020204" pitchFamily="34" charset="0"/>
                <a:ea typeface="+mn-ea"/>
                <a:cs typeface="Arial" panose="020B0604020202020204" pitchFamily="34" charset="0"/>
              </a:rPr>
              <a:t>De mørkegrønne områder svarer til, at 22 % af den samlede grundvandsressource i de mørkerøde områder (85 %-områderne) er sikret mod forurening med primært klorerede opløsningsmidler.</a:t>
            </a:r>
          </a:p>
          <a:p>
            <a:endParaRPr lang="da-DK" sz="1100" kern="1200" dirty="0">
              <a:solidFill>
                <a:schemeClr val="tx1"/>
              </a:solidFill>
              <a:effectLst/>
              <a:latin typeface="Arial" panose="020B0604020202020204" pitchFamily="34" charset="0"/>
              <a:ea typeface="+mn-ea"/>
              <a:cs typeface="Arial" panose="020B0604020202020204" pitchFamily="34" charset="0"/>
            </a:endParaRPr>
          </a:p>
          <a:p>
            <a:r>
              <a:rPr lang="da-DK" sz="1100" kern="1200" dirty="0">
                <a:solidFill>
                  <a:schemeClr val="tx1"/>
                </a:solidFill>
                <a:effectLst/>
                <a:latin typeface="Arial" panose="020B0604020202020204" pitchFamily="34" charset="0"/>
                <a:ea typeface="+mn-ea"/>
                <a:cs typeface="Arial" panose="020B0604020202020204" pitchFamily="34" charset="0"/>
              </a:rPr>
              <a:t>Der er 24 færdige grundvandsområder (mørkegrønne områder).</a:t>
            </a:r>
          </a:p>
          <a:p>
            <a:endParaRPr lang="da-DK" sz="1100" kern="1200" dirty="0">
              <a:solidFill>
                <a:schemeClr val="tx1"/>
              </a:solidFill>
              <a:effectLst/>
              <a:latin typeface="Arial" panose="020B0604020202020204" pitchFamily="34" charset="0"/>
              <a:ea typeface="+mn-ea"/>
              <a:cs typeface="Arial" panose="020B0604020202020204" pitchFamily="34" charset="0"/>
            </a:endParaRPr>
          </a:p>
          <a:p>
            <a:r>
              <a:rPr lang="da-DK" sz="1100" kern="1200" dirty="0">
                <a:solidFill>
                  <a:schemeClr val="tx1"/>
                </a:solidFill>
                <a:effectLst/>
                <a:latin typeface="Arial" panose="020B0604020202020204" pitchFamily="34" charset="0"/>
                <a:ea typeface="+mn-ea"/>
                <a:cs typeface="Arial" panose="020B0604020202020204" pitchFamily="34" charset="0"/>
              </a:rPr>
              <a:t>I de </a:t>
            </a:r>
            <a:r>
              <a:rPr lang="da-DK" sz="1100" b="1" kern="1200" dirty="0">
                <a:solidFill>
                  <a:schemeClr val="tx1"/>
                </a:solidFill>
                <a:effectLst/>
                <a:latin typeface="Arial" panose="020B0604020202020204" pitchFamily="34" charset="0"/>
                <a:ea typeface="+mn-ea"/>
                <a:cs typeface="Arial" panose="020B0604020202020204" pitchFamily="34" charset="0"/>
              </a:rPr>
              <a:t>lysegrønne områder </a:t>
            </a:r>
            <a:r>
              <a:rPr lang="da-DK" sz="1100" kern="1200" dirty="0">
                <a:solidFill>
                  <a:schemeClr val="tx1"/>
                </a:solidFill>
                <a:effectLst/>
                <a:latin typeface="Arial" panose="020B0604020202020204" pitchFamily="34" charset="0"/>
                <a:ea typeface="+mn-ea"/>
                <a:cs typeface="Arial" panose="020B0604020202020204" pitchFamily="34" charset="0"/>
              </a:rPr>
              <a:t>er vi godt i gang med den grundvandsbeskyttende indsats. Der er 26 områder, som vi er godt i gang i.</a:t>
            </a:r>
          </a:p>
          <a:p>
            <a:endParaRPr lang="da-DK" sz="1100" kern="1200" dirty="0">
              <a:solidFill>
                <a:schemeClr val="tx1"/>
              </a:solidFill>
              <a:effectLst/>
              <a:latin typeface="Arial" panose="020B0604020202020204" pitchFamily="34" charset="0"/>
              <a:ea typeface="+mn-ea"/>
              <a:cs typeface="Arial" panose="020B0604020202020204" pitchFamily="34" charset="0"/>
            </a:endParaRPr>
          </a:p>
          <a:p>
            <a:r>
              <a:rPr lang="da-DK" sz="1100" kern="1200" dirty="0">
                <a:solidFill>
                  <a:schemeClr val="tx1"/>
                </a:solidFill>
                <a:effectLst/>
                <a:latin typeface="Arial" panose="020B0604020202020204" pitchFamily="34" charset="0"/>
                <a:ea typeface="+mn-ea"/>
                <a:cs typeface="Arial" panose="020B0604020202020204" pitchFamily="34" charset="0"/>
              </a:rPr>
              <a:t>I de sidste områder – de </a:t>
            </a:r>
            <a:r>
              <a:rPr lang="da-DK" sz="1100" b="1" kern="1200" dirty="0">
                <a:solidFill>
                  <a:schemeClr val="tx1"/>
                </a:solidFill>
                <a:effectLst/>
                <a:latin typeface="Arial" panose="020B0604020202020204" pitchFamily="34" charset="0"/>
                <a:ea typeface="+mn-ea"/>
                <a:cs typeface="Arial" panose="020B0604020202020204" pitchFamily="34" charset="0"/>
              </a:rPr>
              <a:t>gule grundvandsområder </a:t>
            </a:r>
            <a:r>
              <a:rPr lang="da-DK" sz="1100" kern="1200" dirty="0">
                <a:solidFill>
                  <a:schemeClr val="tx1"/>
                </a:solidFill>
                <a:effectLst/>
                <a:latin typeface="Arial" panose="020B0604020202020204" pitchFamily="34" charset="0"/>
                <a:ea typeface="+mn-ea"/>
                <a:cs typeface="Arial" panose="020B0604020202020204" pitchFamily="34" charset="0"/>
              </a:rPr>
              <a:t>- er indsatsen påbegyndt. Vi har 4 påbegyndte grundvandsområder.</a:t>
            </a:r>
          </a:p>
          <a:p>
            <a:endParaRPr lang="da-DK" sz="1100" kern="1200" dirty="0">
              <a:solidFill>
                <a:schemeClr val="tx1"/>
              </a:solidFill>
              <a:effectLst/>
              <a:latin typeface="Arial" panose="020B0604020202020204" pitchFamily="34" charset="0"/>
              <a:ea typeface="+mn-ea"/>
              <a:cs typeface="Arial" panose="020B0604020202020204" pitchFamily="34" charset="0"/>
            </a:endParaRPr>
          </a:p>
          <a:p>
            <a:r>
              <a:rPr lang="da-DK" sz="1100" kern="1200" dirty="0">
                <a:solidFill>
                  <a:schemeClr val="tx1"/>
                </a:solidFill>
                <a:effectLst/>
                <a:latin typeface="Arial" panose="020B0604020202020204" pitchFamily="34" charset="0"/>
                <a:ea typeface="+mn-ea"/>
                <a:cs typeface="Arial" panose="020B0604020202020204" pitchFamily="34" charset="0"/>
              </a:rPr>
              <a:t>I 2022 har grundvandsområdet </a:t>
            </a:r>
            <a:r>
              <a:rPr lang="da-DK" sz="1100" kern="1200" dirty="0" err="1">
                <a:solidFill>
                  <a:schemeClr val="tx1"/>
                </a:solidFill>
                <a:effectLst/>
                <a:latin typeface="Arial" panose="020B0604020202020204" pitchFamily="34" charset="0"/>
                <a:ea typeface="+mn-ea"/>
                <a:cs typeface="Arial" panose="020B0604020202020204" pitchFamily="34" charset="0"/>
              </a:rPr>
              <a:t>Bjellekær</a:t>
            </a:r>
            <a:r>
              <a:rPr lang="da-DK" sz="1100" kern="1200" dirty="0">
                <a:solidFill>
                  <a:schemeClr val="tx1"/>
                </a:solidFill>
                <a:effectLst/>
                <a:latin typeface="Arial" panose="020B0604020202020204" pitchFamily="34" charset="0"/>
                <a:ea typeface="+mn-ea"/>
                <a:cs typeface="Arial" panose="020B0604020202020204" pitchFamily="34" charset="0"/>
              </a:rPr>
              <a:t> skiftet status fra ”Godt i gang” til ”Færdig”.</a:t>
            </a:r>
          </a:p>
          <a:p>
            <a:endParaRPr lang="da-DK" sz="1100" kern="1200" dirty="0">
              <a:solidFill>
                <a:schemeClr val="tx1"/>
              </a:solidFill>
              <a:effectLst/>
              <a:latin typeface="Arial" panose="020B0604020202020204" pitchFamily="34" charset="0"/>
              <a:ea typeface="+mn-ea"/>
              <a:cs typeface="Arial" panose="020B0604020202020204" pitchFamily="34" charset="0"/>
            </a:endParaRPr>
          </a:p>
          <a:p>
            <a:r>
              <a:rPr lang="da-DK" sz="1100" kern="1200" dirty="0">
                <a:solidFill>
                  <a:schemeClr val="tx1"/>
                </a:solidFill>
                <a:effectLst/>
                <a:latin typeface="Arial" panose="020B0604020202020204" pitchFamily="34" charset="0"/>
                <a:ea typeface="+mn-ea"/>
                <a:cs typeface="Arial" panose="020B0604020202020204" pitchFamily="34" charset="0"/>
              </a:rPr>
              <a:t>I 2022 har grundvandsområderne </a:t>
            </a:r>
            <a:r>
              <a:rPr lang="da-DK" sz="1100" kern="1200" dirty="0" err="1">
                <a:solidFill>
                  <a:schemeClr val="tx1"/>
                </a:solidFill>
                <a:effectLst/>
                <a:latin typeface="Arial" panose="020B0604020202020204" pitchFamily="34" charset="0"/>
                <a:ea typeface="+mn-ea"/>
                <a:cs typeface="Arial" panose="020B0604020202020204" pitchFamily="34" charset="0"/>
              </a:rPr>
              <a:t>Ermelunden</a:t>
            </a:r>
            <a:r>
              <a:rPr lang="da-DK" sz="1100" kern="1200" dirty="0">
                <a:solidFill>
                  <a:schemeClr val="tx1"/>
                </a:solidFill>
                <a:effectLst/>
                <a:latin typeface="Arial" panose="020B0604020202020204" pitchFamily="34" charset="0"/>
                <a:ea typeface="+mn-ea"/>
                <a:cs typeface="Arial" panose="020B0604020202020204" pitchFamily="34" charset="0"/>
              </a:rPr>
              <a:t> og Farum skiftet status fra "Påbegyndt" til "Godt i gang".</a:t>
            </a:r>
          </a:p>
          <a:p>
            <a:endParaRPr lang="da-DK" dirty="0"/>
          </a:p>
        </p:txBody>
      </p:sp>
      <p:sp>
        <p:nvSpPr>
          <p:cNvPr id="4" name="Pladsholder til slidenummer 3"/>
          <p:cNvSpPr>
            <a:spLocks noGrp="1"/>
          </p:cNvSpPr>
          <p:nvPr>
            <p:ph type="sldNum" sz="quarter" idx="5"/>
          </p:nvPr>
        </p:nvSpPr>
        <p:spPr/>
        <p:txBody>
          <a:bodyPr/>
          <a:lstStyle/>
          <a:p>
            <a:fld id="{506BBF30-9E8D-4E40-A72D-A1EF357E1F8F}" type="slidenum">
              <a:rPr lang="da-DK" smtClean="0"/>
              <a:t>6</a:t>
            </a:fld>
            <a:endParaRPr lang="da-DK"/>
          </a:p>
        </p:txBody>
      </p:sp>
    </p:spTree>
    <p:extLst>
      <p:ext uri="{BB962C8B-B14F-4D97-AF65-F5344CB8AC3E}">
        <p14:creationId xmlns:p14="http://schemas.microsoft.com/office/powerpoint/2010/main" val="2787315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100" b="1" dirty="0">
                <a:latin typeface="Arial" panose="020B0604020202020204" pitchFamily="34" charset="0"/>
                <a:cs typeface="Arial" panose="020B0604020202020204" pitchFamily="34" charset="0"/>
              </a:rPr>
              <a:t>GITTE</a:t>
            </a:r>
          </a:p>
          <a:p>
            <a:endParaRPr lang="da-DK"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100" kern="1200" dirty="0">
                <a:solidFill>
                  <a:schemeClr val="tx1"/>
                </a:solidFill>
                <a:effectLst/>
                <a:latin typeface="Arial" panose="020B0604020202020204" pitchFamily="34" charset="0"/>
                <a:ea typeface="+mn-ea"/>
                <a:cs typeface="Arial" panose="020B0604020202020204" pitchFamily="34" charset="0"/>
              </a:rPr>
              <a:t>Her ser vi udviklingen i sikret grundvand i forhold til ’85 %’-områderne, hvor vi som sagt allerede nu har sikret en femtedel (22 %) af ressourcen.</a:t>
            </a:r>
          </a:p>
          <a:p>
            <a:endParaRPr lang="da-DK" dirty="0"/>
          </a:p>
        </p:txBody>
      </p:sp>
      <p:sp>
        <p:nvSpPr>
          <p:cNvPr id="4" name="Pladsholder til slidenummer 3"/>
          <p:cNvSpPr>
            <a:spLocks noGrp="1"/>
          </p:cNvSpPr>
          <p:nvPr>
            <p:ph type="sldNum" sz="quarter" idx="5"/>
          </p:nvPr>
        </p:nvSpPr>
        <p:spPr/>
        <p:txBody>
          <a:bodyPr/>
          <a:lstStyle/>
          <a:p>
            <a:fld id="{506BBF30-9E8D-4E40-A72D-A1EF357E1F8F}" type="slidenum">
              <a:rPr lang="da-DK" smtClean="0"/>
              <a:t>7</a:t>
            </a:fld>
            <a:endParaRPr lang="da-DK"/>
          </a:p>
        </p:txBody>
      </p:sp>
    </p:spTree>
    <p:extLst>
      <p:ext uri="{BB962C8B-B14F-4D97-AF65-F5344CB8AC3E}">
        <p14:creationId xmlns:p14="http://schemas.microsoft.com/office/powerpoint/2010/main" val="2001335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100" b="1" dirty="0">
                <a:latin typeface="Arial" panose="020B0604020202020204" pitchFamily="34" charset="0"/>
                <a:cs typeface="Arial" panose="020B0604020202020204" pitchFamily="34" charset="0"/>
              </a:rPr>
              <a:t>GITTE</a:t>
            </a:r>
          </a:p>
          <a:p>
            <a:endParaRPr lang="da-DK" sz="1100" b="0" dirty="0">
              <a:latin typeface="Arial" panose="020B0604020202020204" pitchFamily="34" charset="0"/>
              <a:cs typeface="Arial" panose="020B0604020202020204" pitchFamily="34" charset="0"/>
            </a:endParaRPr>
          </a:p>
          <a:p>
            <a:r>
              <a:rPr lang="da-DK" sz="1100" kern="1200" dirty="0">
                <a:solidFill>
                  <a:schemeClr val="tx1"/>
                </a:solidFill>
                <a:effectLst/>
                <a:latin typeface="Arial" panose="020B0604020202020204" pitchFamily="34" charset="0"/>
                <a:ea typeface="+mn-ea"/>
                <a:cs typeface="Arial" panose="020B0604020202020204" pitchFamily="34" charset="0"/>
              </a:rPr>
              <a:t>Ud over at tage os af forureninger, der truer drikkevandet og menneskers helbred, er det også regionernes opgave at håndtere de jordforureninger, der kan udgøre en risiko for vandmiljøet i vandløb, søer og langs kysterne. Disse forureninger indgår derfor også som et element i Jordplanen.</a:t>
            </a:r>
          </a:p>
          <a:p>
            <a:endParaRPr lang="da-DK" sz="1100" kern="1200" dirty="0">
              <a:solidFill>
                <a:schemeClr val="tx1"/>
              </a:solidFill>
              <a:effectLst/>
              <a:latin typeface="Arial" panose="020B0604020202020204" pitchFamily="34" charset="0"/>
              <a:ea typeface="+mn-ea"/>
              <a:cs typeface="Arial" panose="020B0604020202020204" pitchFamily="34" charset="0"/>
            </a:endParaRPr>
          </a:p>
          <a:p>
            <a:r>
              <a:rPr lang="da-DK" sz="1100" kern="1200" dirty="0">
                <a:solidFill>
                  <a:schemeClr val="tx1"/>
                </a:solidFill>
                <a:effectLst/>
                <a:latin typeface="Arial" panose="020B0604020202020204" pitchFamily="34" charset="0"/>
                <a:ea typeface="+mn-ea"/>
                <a:cs typeface="Arial" panose="020B0604020202020204" pitchFamily="34" charset="0"/>
              </a:rPr>
              <a:t>På landsplan er der ca. 1.200 forurenede grunde, der kan udgøre en risiko for vandmiljøet – godt 200 af dem findes her i Region Hovedstaden.</a:t>
            </a:r>
          </a:p>
          <a:p>
            <a:r>
              <a:rPr lang="da-DK" sz="1100" kern="1200" dirty="0">
                <a:solidFill>
                  <a:schemeClr val="tx1"/>
                </a:solidFill>
                <a:effectLst/>
                <a:latin typeface="Arial" panose="020B0604020202020204" pitchFamily="34" charset="0"/>
                <a:ea typeface="+mn-ea"/>
                <a:cs typeface="Arial" panose="020B0604020202020204" pitchFamily="34" charset="0"/>
              </a:rPr>
              <a:t> </a:t>
            </a:r>
          </a:p>
          <a:p>
            <a:r>
              <a:rPr lang="da-DK" sz="1100" kern="1200" dirty="0">
                <a:solidFill>
                  <a:schemeClr val="tx1"/>
                </a:solidFill>
                <a:effectLst/>
                <a:latin typeface="Arial" panose="020B0604020202020204" pitchFamily="34" charset="0"/>
                <a:ea typeface="+mn-ea"/>
                <a:cs typeface="Arial" panose="020B0604020202020204" pitchFamily="34" charset="0"/>
              </a:rPr>
              <a:t>I juni 2020 indgik regionerne og Miljøministeriet en aftale om, at regionerne i 2021-2022 får i alt 65 mio. kr. til at undersøge den reelle risiko fra indtil videre 400 af de 1.200 risikogrunde - heraf ca. 20 mio. kr. til at undersøge 100 risikogrunde i hovedstadsregionen. </a:t>
            </a:r>
          </a:p>
          <a:p>
            <a:r>
              <a:rPr lang="da-DK" sz="1100" kern="1200" dirty="0">
                <a:solidFill>
                  <a:schemeClr val="tx1"/>
                </a:solidFill>
                <a:effectLst/>
                <a:latin typeface="Arial" panose="020B0604020202020204" pitchFamily="34" charset="0"/>
                <a:ea typeface="+mn-ea"/>
                <a:cs typeface="Arial" panose="020B0604020202020204" pitchFamily="34" charset="0"/>
              </a:rPr>
              <a:t> </a:t>
            </a:r>
          </a:p>
          <a:p>
            <a:r>
              <a:rPr lang="da-DK" sz="1100" kern="1200" dirty="0">
                <a:solidFill>
                  <a:schemeClr val="tx1"/>
                </a:solidFill>
                <a:effectLst/>
                <a:latin typeface="Arial" panose="020B0604020202020204" pitchFamily="34" charset="0"/>
                <a:ea typeface="+mn-ea"/>
                <a:cs typeface="Arial" panose="020B0604020202020204" pitchFamily="34" charset="0"/>
              </a:rPr>
              <a:t>Sidste år undersøgte vi cirka halvdelen af de 100 grunde. I år undersøger vi den anden halvdel. </a:t>
            </a:r>
          </a:p>
          <a:p>
            <a:endParaRPr lang="da-DK" sz="11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100" kern="1200" dirty="0">
                <a:solidFill>
                  <a:schemeClr val="tx1"/>
                </a:solidFill>
                <a:effectLst/>
                <a:latin typeface="Arial" panose="020B0604020202020204" pitchFamily="34" charset="0"/>
                <a:ea typeface="+mn-ea"/>
                <a:cs typeface="Arial" panose="020B0604020202020204" pitchFamily="34" charset="0"/>
              </a:rPr>
              <a:t>Vi har endnu ikke en opgørelse af resultaterne – men vi finder PFAS i vandet.</a:t>
            </a:r>
          </a:p>
          <a:p>
            <a:r>
              <a:rPr lang="da-DK" sz="1100" kern="1200" dirty="0">
                <a:solidFill>
                  <a:schemeClr val="tx1"/>
                </a:solidFill>
                <a:effectLst/>
                <a:latin typeface="Arial" panose="020B0604020202020204" pitchFamily="34" charset="0"/>
                <a:ea typeface="+mn-ea"/>
                <a:cs typeface="Arial" panose="020B0604020202020204" pitchFamily="34" charset="0"/>
              </a:rPr>
              <a:t> </a:t>
            </a:r>
          </a:p>
          <a:p>
            <a:r>
              <a:rPr lang="da-DK" sz="1100" kern="1200" dirty="0">
                <a:solidFill>
                  <a:schemeClr val="tx1"/>
                </a:solidFill>
                <a:effectLst/>
                <a:latin typeface="Arial" panose="020B0604020202020204" pitchFamily="34" charset="0"/>
                <a:ea typeface="+mn-ea"/>
                <a:cs typeface="Arial" panose="020B0604020202020204" pitchFamily="34" charset="0"/>
              </a:rPr>
              <a:t>Når undersøgelserne i alle regioner er afsluttet, skal hele indsatsen evalueres, og den generelle risiko for vandmiljøet vurderes.</a:t>
            </a:r>
          </a:p>
          <a:p>
            <a:endParaRPr lang="da-DK" sz="1100" kern="1200" dirty="0">
              <a:solidFill>
                <a:schemeClr val="tx1"/>
              </a:solidFill>
              <a:effectLst/>
              <a:latin typeface="Arial" panose="020B0604020202020204" pitchFamily="34" charset="0"/>
              <a:ea typeface="+mn-ea"/>
              <a:cs typeface="Arial" panose="020B0604020202020204" pitchFamily="34" charset="0"/>
            </a:endParaRPr>
          </a:p>
          <a:p>
            <a:r>
              <a:rPr lang="da-DK" sz="1100" kern="1200" dirty="0">
                <a:solidFill>
                  <a:schemeClr val="tx1"/>
                </a:solidFill>
                <a:effectLst/>
                <a:latin typeface="Arial" panose="020B0604020202020204" pitchFamily="34" charset="0"/>
                <a:ea typeface="+mn-ea"/>
                <a:cs typeface="Arial" panose="020B0604020202020204" pitchFamily="34" charset="0"/>
              </a:rPr>
              <a:t>Vi forventer, at Danske Regioner skal forhandle med staten om økonomi til den videre indsats i efteråret 2023.</a:t>
            </a:r>
          </a:p>
          <a:p>
            <a:endParaRPr lang="da-DK" sz="1100" kern="1200" dirty="0">
              <a:solidFill>
                <a:schemeClr val="tx1"/>
              </a:solidFill>
              <a:effectLst/>
              <a:latin typeface="Arial" panose="020B0604020202020204" pitchFamily="34" charset="0"/>
              <a:ea typeface="+mn-ea"/>
              <a:cs typeface="Arial" panose="020B0604020202020204" pitchFamily="34" charset="0"/>
            </a:endParaRPr>
          </a:p>
          <a:p>
            <a:r>
              <a:rPr lang="da-DK" sz="1100" kern="1200" dirty="0">
                <a:solidFill>
                  <a:schemeClr val="tx1"/>
                </a:solidFill>
                <a:effectLst/>
                <a:latin typeface="Arial" panose="020B0604020202020204" pitchFamily="34" charset="0"/>
                <a:ea typeface="+mn-ea"/>
                <a:cs typeface="Arial" panose="020B0604020202020204" pitchFamily="34" charset="0"/>
              </a:rPr>
              <a:t>OBS De 7 generationsforureninger, som også udgør en risiko for vandmiljøet, er ikke omfattet af denne aftale med staten.</a:t>
            </a:r>
          </a:p>
          <a:p>
            <a:endParaRPr lang="da-DK" b="0" dirty="0">
              <a:latin typeface="+mn-lt"/>
              <a:cs typeface="Arial" panose="020B0604020202020204" pitchFamily="34" charset="0"/>
            </a:endParaRPr>
          </a:p>
        </p:txBody>
      </p:sp>
      <p:sp>
        <p:nvSpPr>
          <p:cNvPr id="4" name="Pladsholder til slidenummer 3"/>
          <p:cNvSpPr>
            <a:spLocks noGrp="1"/>
          </p:cNvSpPr>
          <p:nvPr>
            <p:ph type="sldNum" sz="quarter" idx="5"/>
          </p:nvPr>
        </p:nvSpPr>
        <p:spPr/>
        <p:txBody>
          <a:bodyPr/>
          <a:lstStyle/>
          <a:p>
            <a:fld id="{70EEB922-EADC-4DC5-8E21-36BDE8047070}" type="slidenum">
              <a:rPr lang="da-DK" smtClean="0"/>
              <a:t>8</a:t>
            </a:fld>
            <a:endParaRPr lang="da-DK"/>
          </a:p>
        </p:txBody>
      </p:sp>
    </p:spTree>
    <p:extLst>
      <p:ext uri="{BB962C8B-B14F-4D97-AF65-F5344CB8AC3E}">
        <p14:creationId xmlns:p14="http://schemas.microsoft.com/office/powerpoint/2010/main" val="577437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100" b="1" dirty="0">
                <a:effectLst/>
                <a:latin typeface="Arial" panose="020B0604020202020204" pitchFamily="34" charset="0"/>
                <a:ea typeface="Calibri" panose="020F0502020204030204" pitchFamily="34" charset="0"/>
                <a:cs typeface="Times New Roman" panose="02020603050405020304" pitchFamily="18" charset="0"/>
              </a:rPr>
              <a:t>GITTE</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Arial" panose="020B0604020202020204" pitchFamily="34" charset="0"/>
                <a:ea typeface="Calibri" panose="020F0502020204030204" pitchFamily="34" charset="0"/>
                <a:cs typeface="Times New Roman" panose="02020603050405020304" pitchFamily="18" charset="0"/>
              </a:rPr>
              <a:t>Siden 2021 har haft stort fokus på PFAS-stoffer.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Arial" panose="020B0604020202020204" pitchFamily="34" charset="0"/>
                <a:ea typeface="Calibri" panose="020F0502020204030204" pitchFamily="34" charset="0"/>
                <a:cs typeface="Times New Roman" panose="02020603050405020304" pitchFamily="18" charset="0"/>
              </a:rPr>
              <a:t>Vi må erkende, at vi står med nogle stoffer, der har været brugt utrolig mange steder, spredes let i miljøet og derfor kan dukke op alle vegne.</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Arial" panose="020B0604020202020204" pitchFamily="34" charset="0"/>
                <a:ea typeface="Calibri" panose="020F0502020204030204" pitchFamily="34" charset="0"/>
                <a:cs typeface="Times New Roman" panose="02020603050405020304" pitchFamily="18" charset="0"/>
              </a:rPr>
              <a:t>Det fulde overblik over brandøvelsespladser og andre steder, der kan være forurenet, har vi fortsat ikke – og det er heller ikke sikkert, at vi nogensinde får det. For stofferne har som sagt været brugt så utrolig mange steder, at det er svært at forudsige, hvor de vil dukke op.</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b="1" dirty="0">
                <a:effectLst/>
                <a:latin typeface="Arial" panose="020B0604020202020204" pitchFamily="34" charset="0"/>
                <a:ea typeface="Calibri" panose="020F0502020204030204" pitchFamily="34" charset="0"/>
                <a:cs typeface="Times New Roman" panose="02020603050405020304" pitchFamily="18" charset="0"/>
              </a:rPr>
              <a:t>43 brandøvelsespladser</a:t>
            </a:r>
            <a:br>
              <a:rPr lang="da-DK" sz="1100" dirty="0">
                <a:effectLst/>
                <a:latin typeface="Arial" panose="020B0604020202020204" pitchFamily="34" charset="0"/>
                <a:ea typeface="Calibri" panose="020F0502020204030204" pitchFamily="34" charset="0"/>
                <a:cs typeface="Times New Roman" panose="02020603050405020304" pitchFamily="18" charset="0"/>
              </a:rPr>
            </a:br>
            <a:r>
              <a:rPr lang="da-DK" sz="1100" dirty="0">
                <a:effectLst/>
                <a:latin typeface="Arial" panose="020B0604020202020204" pitchFamily="34" charset="0"/>
                <a:ea typeface="Calibri" panose="020F0502020204030204" pitchFamily="34" charset="0"/>
                <a:cs typeface="Times New Roman" panose="02020603050405020304" pitchFamily="18" charset="0"/>
              </a:rPr>
              <a:t>Indtil videre har vi oplysninger om 43 brandøvelsespladser her i hovedstadsregionen. Det er dels oplysninger fra vores egne databaser suppleret med oplysninger fra kommuner og Forsvaret, og dels oplysninger, som borgere har sendt til os som privatpersoner.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b="1" dirty="0">
                <a:effectLst/>
                <a:latin typeface="Arial" panose="020B0604020202020204" pitchFamily="34" charset="0"/>
                <a:ea typeface="Calibri" panose="020F0502020204030204" pitchFamily="34" charset="0"/>
                <a:cs typeface="Times New Roman" panose="02020603050405020304" pitchFamily="18" charset="0"/>
              </a:rPr>
              <a:t>26 pladser ved at blive undersøgt</a:t>
            </a:r>
            <a:br>
              <a:rPr lang="da-DK" sz="1100" b="1" dirty="0">
                <a:effectLst/>
                <a:latin typeface="Arial" panose="020B0604020202020204" pitchFamily="34" charset="0"/>
                <a:ea typeface="Calibri" panose="020F0502020204030204" pitchFamily="34" charset="0"/>
                <a:cs typeface="Times New Roman" panose="02020603050405020304" pitchFamily="18" charset="0"/>
              </a:rPr>
            </a:br>
            <a:r>
              <a:rPr lang="da-DK" sz="1100" dirty="0">
                <a:effectLst/>
                <a:latin typeface="Arial" panose="020B0604020202020204" pitchFamily="34" charset="0"/>
                <a:ea typeface="Calibri" panose="020F0502020204030204" pitchFamily="34" charset="0"/>
                <a:cs typeface="Times New Roman" panose="02020603050405020304" pitchFamily="18" charset="0"/>
              </a:rPr>
              <a:t>Vi er lige nu i gang med at undersøge 26 af pladserne.</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Arial" panose="020B0604020202020204" pitchFamily="34" charset="0"/>
                <a:ea typeface="Calibri" panose="020F0502020204030204" pitchFamily="34" charset="0"/>
                <a:cs typeface="Times New Roman" panose="02020603050405020304" pitchFamily="18" charset="0"/>
              </a:rPr>
              <a:t>Den første pulje med undersøgelse af 10 pladser blev igangsat i det tidligere forår, og her forventer vi snart at få resultaterne fra undersøgelserne.</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Arial" panose="020B0604020202020204" pitchFamily="34" charset="0"/>
                <a:ea typeface="Calibri" panose="020F0502020204030204" pitchFamily="34" charset="0"/>
                <a:cs typeface="Times New Roman" panose="02020603050405020304" pitchFamily="18" charset="0"/>
              </a:rPr>
              <a:t>De øvrige undersøgelserne er igangsat hen over sommeren. Her vil derfor fortsat gå noget tid, før vi har resultaterne.</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b="1" dirty="0">
                <a:effectLst/>
                <a:latin typeface="Arial" panose="020B0604020202020204" pitchFamily="34" charset="0"/>
                <a:ea typeface="Calibri" panose="020F0502020204030204" pitchFamily="34" charset="0"/>
                <a:cs typeface="Times New Roman" panose="02020603050405020304" pitchFamily="18" charset="0"/>
              </a:rPr>
              <a:t>2-4 ved at blive påbudsafklaret</a:t>
            </a:r>
            <a:br>
              <a:rPr lang="da-DK" sz="1100" dirty="0">
                <a:effectLst/>
                <a:latin typeface="Arial" panose="020B0604020202020204" pitchFamily="34" charset="0"/>
                <a:ea typeface="Calibri" panose="020F0502020204030204" pitchFamily="34" charset="0"/>
                <a:cs typeface="Times New Roman" panose="02020603050405020304" pitchFamily="18" charset="0"/>
              </a:rPr>
            </a:br>
            <a:r>
              <a:rPr lang="da-DK" sz="1100" dirty="0">
                <a:effectLst/>
                <a:latin typeface="Arial" panose="020B0604020202020204" pitchFamily="34" charset="0"/>
                <a:ea typeface="Calibri" panose="020F0502020204030204" pitchFamily="34" charset="0"/>
                <a:cs typeface="Times New Roman" panose="02020603050405020304" pitchFamily="18" charset="0"/>
              </a:rPr>
              <a:t>Lige nu afventer vi kommunernes stillingtagen til, om der kan gives påbud til mulig forurener om undersøgelse af 2-4 pladser.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Arial" panose="020B0604020202020204" pitchFamily="34" charset="0"/>
                <a:ea typeface="Calibri" panose="020F0502020204030204" pitchFamily="34" charset="0"/>
                <a:cs typeface="Times New Roman" panose="02020603050405020304" pitchFamily="18" charset="0"/>
              </a:rPr>
              <a:t>Hvis der ikke kan gives påbud, overtager regionen som udgangspunkt sagen.</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b="1" dirty="0">
                <a:effectLst/>
                <a:latin typeface="Arial" panose="020B0604020202020204" pitchFamily="34" charset="0"/>
                <a:ea typeface="Calibri" panose="020F0502020204030204" pitchFamily="34" charset="0"/>
                <a:cs typeface="Times New Roman" panose="02020603050405020304" pitchFamily="18" charset="0"/>
              </a:rPr>
              <a:t>Indsamling af oplysninger</a:t>
            </a:r>
            <a:br>
              <a:rPr lang="da-DK" sz="1100" dirty="0">
                <a:effectLst/>
                <a:latin typeface="Arial" panose="020B0604020202020204" pitchFamily="34" charset="0"/>
                <a:ea typeface="Calibri" panose="020F0502020204030204" pitchFamily="34" charset="0"/>
                <a:cs typeface="Times New Roman" panose="02020603050405020304" pitchFamily="18" charset="0"/>
              </a:rPr>
            </a:br>
            <a:r>
              <a:rPr lang="da-DK" sz="1100" dirty="0">
                <a:effectLst/>
                <a:latin typeface="Arial" panose="020B0604020202020204" pitchFamily="34" charset="0"/>
                <a:ea typeface="Calibri" panose="020F0502020204030204" pitchFamily="34" charset="0"/>
                <a:cs typeface="Times New Roman" panose="02020603050405020304" pitchFamily="18" charset="0"/>
              </a:rPr>
              <a:t>Vi har også nogle pladser, hvor vi fortsat er i gang med at indsamle og vurdere oplysninger.</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b="1" dirty="0">
                <a:effectLst/>
                <a:latin typeface="Arial" panose="020B0604020202020204" pitchFamily="34" charset="0"/>
                <a:ea typeface="Calibri" panose="020F0502020204030204" pitchFamily="34" charset="0"/>
                <a:cs typeface="Times New Roman" panose="02020603050405020304" pitchFamily="18" charset="0"/>
              </a:rPr>
              <a:t>Pladser, der ikke er omfattet af regionens indsats</a:t>
            </a:r>
            <a:br>
              <a:rPr lang="da-DK" sz="1100" dirty="0">
                <a:effectLst/>
                <a:latin typeface="Arial" panose="020B0604020202020204" pitchFamily="34" charset="0"/>
                <a:ea typeface="Calibri" panose="020F0502020204030204" pitchFamily="34" charset="0"/>
                <a:cs typeface="Times New Roman" panose="02020603050405020304" pitchFamily="18" charset="0"/>
              </a:rPr>
            </a:br>
            <a:r>
              <a:rPr lang="da-DK" sz="1100" dirty="0">
                <a:effectLst/>
                <a:latin typeface="Arial" panose="020B0604020202020204" pitchFamily="34" charset="0"/>
                <a:ea typeface="Calibri" panose="020F0502020204030204" pitchFamily="34" charset="0"/>
                <a:cs typeface="Times New Roman" panose="02020603050405020304" pitchFamily="18" charset="0"/>
              </a:rPr>
              <a:t>Nogle af brandøvelsespladserne er ikke omfattet af regionens indsats. Det gælder, hvis fx</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100" dirty="0">
                <a:effectLst/>
                <a:latin typeface="Arial" panose="020B0604020202020204" pitchFamily="34" charset="0"/>
                <a:ea typeface="Calibri" panose="020F0502020204030204" pitchFamily="34" charset="0"/>
                <a:cs typeface="Times New Roman" panose="02020603050405020304" pitchFamily="18" charset="0"/>
              </a:rPr>
              <a:t>Pladsen ligger et sted, hvor forureningen/den mulige forurening ikke udgør en risiko for grundvand, menneskers sundhed eller vandmiljøet</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100" dirty="0">
                <a:effectLst/>
                <a:latin typeface="Arial" panose="020B0604020202020204" pitchFamily="34" charset="0"/>
                <a:ea typeface="Calibri" panose="020F0502020204030204" pitchFamily="34" charset="0"/>
                <a:cs typeface="Times New Roman" panose="02020603050405020304" pitchFamily="18" charset="0"/>
              </a:rPr>
              <a:t>Det er en igangværende brandøvelsesplads. Her fører kommunen (eller staten) tilsyn med pladsen og skal sikre, at der ikke sker forurening. Hvis der sker forurening, skal kommunen eller staten som udgangspunkt påbyde forureneren at rense op.</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b="1" dirty="0">
                <a:effectLst/>
                <a:latin typeface="Arial" panose="020B0604020202020204" pitchFamily="34" charset="0"/>
                <a:ea typeface="Calibri" panose="020F0502020204030204" pitchFamily="34" charset="0"/>
                <a:cs typeface="Times New Roman" panose="02020603050405020304" pitchFamily="18" charset="0"/>
              </a:rPr>
              <a:t>Pladser med græssende dyr</a:t>
            </a:r>
            <a:br>
              <a:rPr lang="da-DK" sz="1100" dirty="0">
                <a:effectLst/>
                <a:latin typeface="Arial" panose="020B0604020202020204" pitchFamily="34" charset="0"/>
                <a:ea typeface="Calibri" panose="020F0502020204030204" pitchFamily="34" charset="0"/>
                <a:cs typeface="Times New Roman" panose="02020603050405020304" pitchFamily="18" charset="0"/>
              </a:rPr>
            </a:br>
            <a:r>
              <a:rPr lang="da-DK" sz="1100" dirty="0">
                <a:effectLst/>
                <a:latin typeface="Arial" panose="020B0604020202020204" pitchFamily="34" charset="0"/>
                <a:ea typeface="Calibri" panose="020F0502020204030204" pitchFamily="34" charset="0"/>
                <a:cs typeface="Times New Roman" panose="02020603050405020304" pitchFamily="18" charset="0"/>
              </a:rPr>
              <a:t>For 4 af brandøvelsespladserne har vi modtaget oplysninger om græssende dyr på eller nær pladserne.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Arial" panose="020B0604020202020204" pitchFamily="34" charset="0"/>
                <a:ea typeface="Calibri" panose="020F0502020204030204" pitchFamily="34" charset="0"/>
                <a:cs typeface="Times New Roman" panose="02020603050405020304" pitchFamily="18" charset="0"/>
              </a:rPr>
              <a:t>Vi har været i dialog med de involverede kommuner og grundejere (bl.a. Naturstyrelsen), om risikoen for forurening med PFOS og grundejers forpligtelser i forhold til produktion af fødevarer, herunder, at en producent ikke må sælge kød, hvis denne har eller bør have mistanke om, at foderet (her græs) kan være forurenet, og fødevaren dermed kan være forurenet.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b="1" dirty="0">
                <a:effectLst/>
                <a:latin typeface="Arial" panose="020B0604020202020204" pitchFamily="34" charset="0"/>
                <a:ea typeface="Calibri" panose="020F0502020204030204" pitchFamily="34" charset="0"/>
                <a:cs typeface="Times New Roman" panose="02020603050405020304" pitchFamily="18" charset="0"/>
              </a:rPr>
              <a:t>Kort på regionens hjemmeside</a:t>
            </a:r>
            <a:br>
              <a:rPr lang="da-DK" sz="1100" b="1" dirty="0">
                <a:effectLst/>
                <a:latin typeface="Arial" panose="020B0604020202020204" pitchFamily="34" charset="0"/>
                <a:ea typeface="Calibri" panose="020F0502020204030204" pitchFamily="34" charset="0"/>
                <a:cs typeface="Times New Roman" panose="02020603050405020304" pitchFamily="18" charset="0"/>
              </a:rPr>
            </a:br>
            <a:r>
              <a:rPr lang="da-DK" sz="1100" dirty="0">
                <a:effectLst/>
                <a:latin typeface="Arial" panose="020B0604020202020204" pitchFamily="34" charset="0"/>
                <a:ea typeface="Calibri" panose="020F0502020204030204" pitchFamily="34" charset="0"/>
                <a:cs typeface="Times New Roman" panose="02020603050405020304" pitchFamily="18" charset="0"/>
              </a:rPr>
              <a:t>På regionens hjemmeside har oprettet en side om de mulige brandøvelsespladser og det arbejde, vi er i gang med. På siden er det muligt at se et kort over de 43 pladser og få oplysninger om, hvad der sker med den enkelte plads.</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Arial" panose="020B0604020202020204" pitchFamily="34" charset="0"/>
                <a:ea typeface="Calibri" panose="020F0502020204030204" pitchFamily="34" charset="0"/>
                <a:cs typeface="Times New Roman" panose="02020603050405020304" pitchFamily="18" charset="0"/>
              </a:rPr>
              <a:t>Røde trekanter – her udfører regionen undersøger</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Arial" panose="020B0604020202020204" pitchFamily="34" charset="0"/>
                <a:ea typeface="Calibri" panose="020F0502020204030204" pitchFamily="34" charset="0"/>
                <a:cs typeface="Times New Roman" panose="02020603050405020304" pitchFamily="18" charset="0"/>
              </a:rPr>
              <a:t>Orange – omfattet af regionens indsats</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100" dirty="0">
                <a:effectLst/>
                <a:latin typeface="Arial" panose="020B0604020202020204" pitchFamily="34" charset="0"/>
                <a:ea typeface="Calibri" panose="020F0502020204030204" pitchFamily="34" charset="0"/>
                <a:cs typeface="Times New Roman" panose="02020603050405020304" pitchFamily="18" charset="0"/>
              </a:rPr>
              <a:t>Gul – i gang med at indsamle oplysninger</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r>
              <a:rPr lang="da-DK" sz="1100" dirty="0">
                <a:effectLst/>
                <a:latin typeface="Arial" panose="020B0604020202020204" pitchFamily="34" charset="0"/>
                <a:ea typeface="Calibri" panose="020F0502020204030204" pitchFamily="34" charset="0"/>
              </a:rPr>
              <a:t>Blå – ikke omfattet af regionens indsats</a:t>
            </a:r>
            <a:endParaRPr lang="da-DK" sz="1100" dirty="0">
              <a:latin typeface="Arial" panose="020B0604020202020204" pitchFamily="34" charset="0"/>
              <a:cs typeface="Arial" panose="020B0604020202020204" pitchFamily="34" charset="0"/>
            </a:endParaRPr>
          </a:p>
        </p:txBody>
      </p:sp>
      <p:sp>
        <p:nvSpPr>
          <p:cNvPr id="4" name="Pladsholder til slidenummer 3"/>
          <p:cNvSpPr>
            <a:spLocks noGrp="1"/>
          </p:cNvSpPr>
          <p:nvPr>
            <p:ph type="sldNum" sz="quarter" idx="5"/>
          </p:nvPr>
        </p:nvSpPr>
        <p:spPr/>
        <p:txBody>
          <a:bodyPr/>
          <a:lstStyle/>
          <a:p>
            <a:fld id="{506BBF30-9E8D-4E40-A72D-A1EF357E1F8F}" type="slidenum">
              <a:rPr lang="da-DK" smtClean="0"/>
              <a:t>9</a:t>
            </a:fld>
            <a:endParaRPr lang="da-DK"/>
          </a:p>
        </p:txBody>
      </p:sp>
    </p:spTree>
    <p:extLst>
      <p:ext uri="{BB962C8B-B14F-4D97-AF65-F5344CB8AC3E}">
        <p14:creationId xmlns:p14="http://schemas.microsoft.com/office/powerpoint/2010/main" val="3221801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807E5C-A16C-4509-B3A7-292F4AB3D7CA}"/>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BB0ED5D3-AA44-4715-8096-94D82E6B13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B4420AF3-F1CB-4952-B803-3D616D286A8C}"/>
              </a:ext>
            </a:extLst>
          </p:cNvPr>
          <p:cNvSpPr>
            <a:spLocks noGrp="1"/>
          </p:cNvSpPr>
          <p:nvPr>
            <p:ph type="dt" sz="half" idx="10"/>
          </p:nvPr>
        </p:nvSpPr>
        <p:spPr/>
        <p:txBody>
          <a:bodyPr/>
          <a:lstStyle/>
          <a:p>
            <a:fld id="{9EE48FF4-1A7B-4445-AFEE-FC0618E59462}" type="datetimeFigureOut">
              <a:rPr lang="da-DK" smtClean="0"/>
              <a:t>01-11-2022</a:t>
            </a:fld>
            <a:endParaRPr lang="da-DK"/>
          </a:p>
        </p:txBody>
      </p:sp>
      <p:sp>
        <p:nvSpPr>
          <p:cNvPr id="5" name="Pladsholder til sidefod 4">
            <a:extLst>
              <a:ext uri="{FF2B5EF4-FFF2-40B4-BE49-F238E27FC236}">
                <a16:creationId xmlns:a16="http://schemas.microsoft.com/office/drawing/2014/main" id="{FE0BCAC9-363E-45D0-A67E-ED5EE92AE33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9F0EA24-13C6-4978-B4EE-174FEBA47477}"/>
              </a:ext>
            </a:extLst>
          </p:cNvPr>
          <p:cNvSpPr>
            <a:spLocks noGrp="1"/>
          </p:cNvSpPr>
          <p:nvPr>
            <p:ph type="sldNum" sz="quarter" idx="12"/>
          </p:nvPr>
        </p:nvSpPr>
        <p:spPr/>
        <p:txBody>
          <a:bodyPr/>
          <a:lstStyle/>
          <a:p>
            <a:fld id="{69C3EDAA-EF06-42B5-B975-68577A2CFF47}" type="slidenum">
              <a:rPr lang="da-DK" smtClean="0"/>
              <a:t>‹nr.›</a:t>
            </a:fld>
            <a:endParaRPr lang="da-DK"/>
          </a:p>
        </p:txBody>
      </p:sp>
    </p:spTree>
    <p:extLst>
      <p:ext uri="{BB962C8B-B14F-4D97-AF65-F5344CB8AC3E}">
        <p14:creationId xmlns:p14="http://schemas.microsoft.com/office/powerpoint/2010/main" val="443741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16B907-3254-4039-820A-1209BC1B8164}"/>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23E80864-F780-46CF-85E8-E055AB685BFC}"/>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CD0CB01-BECE-4549-A0EB-B5B9F90DC166}"/>
              </a:ext>
            </a:extLst>
          </p:cNvPr>
          <p:cNvSpPr>
            <a:spLocks noGrp="1"/>
          </p:cNvSpPr>
          <p:nvPr>
            <p:ph type="dt" sz="half" idx="10"/>
          </p:nvPr>
        </p:nvSpPr>
        <p:spPr/>
        <p:txBody>
          <a:bodyPr/>
          <a:lstStyle/>
          <a:p>
            <a:fld id="{9EE48FF4-1A7B-4445-AFEE-FC0618E59462}" type="datetimeFigureOut">
              <a:rPr lang="da-DK" smtClean="0"/>
              <a:t>01-11-2022</a:t>
            </a:fld>
            <a:endParaRPr lang="da-DK"/>
          </a:p>
        </p:txBody>
      </p:sp>
      <p:sp>
        <p:nvSpPr>
          <p:cNvPr id="5" name="Pladsholder til sidefod 4">
            <a:extLst>
              <a:ext uri="{FF2B5EF4-FFF2-40B4-BE49-F238E27FC236}">
                <a16:creationId xmlns:a16="http://schemas.microsoft.com/office/drawing/2014/main" id="{775BDC1A-001E-4DE0-95D5-CDB5A6FDE3B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D963EF8-9DCE-4BEC-90BC-B18EE267BD3F}"/>
              </a:ext>
            </a:extLst>
          </p:cNvPr>
          <p:cNvSpPr>
            <a:spLocks noGrp="1"/>
          </p:cNvSpPr>
          <p:nvPr>
            <p:ph type="sldNum" sz="quarter" idx="12"/>
          </p:nvPr>
        </p:nvSpPr>
        <p:spPr/>
        <p:txBody>
          <a:bodyPr/>
          <a:lstStyle/>
          <a:p>
            <a:fld id="{69C3EDAA-EF06-42B5-B975-68577A2CFF47}" type="slidenum">
              <a:rPr lang="da-DK" smtClean="0"/>
              <a:t>‹nr.›</a:t>
            </a:fld>
            <a:endParaRPr lang="da-DK"/>
          </a:p>
        </p:txBody>
      </p:sp>
    </p:spTree>
    <p:extLst>
      <p:ext uri="{BB962C8B-B14F-4D97-AF65-F5344CB8AC3E}">
        <p14:creationId xmlns:p14="http://schemas.microsoft.com/office/powerpoint/2010/main" val="1884951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926F3345-ABF8-4443-9387-D1DE09F26E85}"/>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D6EA49EC-B5BB-46B7-9363-6F3883F3AFE1}"/>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753EB3D-20AD-4EB2-860A-54985C7613EF}"/>
              </a:ext>
            </a:extLst>
          </p:cNvPr>
          <p:cNvSpPr>
            <a:spLocks noGrp="1"/>
          </p:cNvSpPr>
          <p:nvPr>
            <p:ph type="dt" sz="half" idx="10"/>
          </p:nvPr>
        </p:nvSpPr>
        <p:spPr/>
        <p:txBody>
          <a:bodyPr/>
          <a:lstStyle/>
          <a:p>
            <a:fld id="{9EE48FF4-1A7B-4445-AFEE-FC0618E59462}" type="datetimeFigureOut">
              <a:rPr lang="da-DK" smtClean="0"/>
              <a:t>01-11-2022</a:t>
            </a:fld>
            <a:endParaRPr lang="da-DK"/>
          </a:p>
        </p:txBody>
      </p:sp>
      <p:sp>
        <p:nvSpPr>
          <p:cNvPr id="5" name="Pladsholder til sidefod 4">
            <a:extLst>
              <a:ext uri="{FF2B5EF4-FFF2-40B4-BE49-F238E27FC236}">
                <a16:creationId xmlns:a16="http://schemas.microsoft.com/office/drawing/2014/main" id="{01FA6367-5669-459C-9824-E81CC1ED719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BFC8D02-97F2-4256-A35D-F2C2C496D6EF}"/>
              </a:ext>
            </a:extLst>
          </p:cNvPr>
          <p:cNvSpPr>
            <a:spLocks noGrp="1"/>
          </p:cNvSpPr>
          <p:nvPr>
            <p:ph type="sldNum" sz="quarter" idx="12"/>
          </p:nvPr>
        </p:nvSpPr>
        <p:spPr/>
        <p:txBody>
          <a:bodyPr/>
          <a:lstStyle/>
          <a:p>
            <a:fld id="{69C3EDAA-EF06-42B5-B975-68577A2CFF47}" type="slidenum">
              <a:rPr lang="da-DK" smtClean="0"/>
              <a:t>‹nr.›</a:t>
            </a:fld>
            <a:endParaRPr lang="da-DK"/>
          </a:p>
        </p:txBody>
      </p:sp>
    </p:spTree>
    <p:extLst>
      <p:ext uri="{BB962C8B-B14F-4D97-AF65-F5344CB8AC3E}">
        <p14:creationId xmlns:p14="http://schemas.microsoft.com/office/powerpoint/2010/main" val="1936030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461C01-DEA2-4285-94E3-E6F4212C2D63}"/>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839F87FA-73C5-4FA0-B8DB-34827B9B07B5}"/>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C555A80-179B-4DAD-9BEA-41C4A5A0478D}"/>
              </a:ext>
            </a:extLst>
          </p:cNvPr>
          <p:cNvSpPr>
            <a:spLocks noGrp="1"/>
          </p:cNvSpPr>
          <p:nvPr>
            <p:ph type="dt" sz="half" idx="10"/>
          </p:nvPr>
        </p:nvSpPr>
        <p:spPr/>
        <p:txBody>
          <a:bodyPr/>
          <a:lstStyle/>
          <a:p>
            <a:fld id="{9EE48FF4-1A7B-4445-AFEE-FC0618E59462}" type="datetimeFigureOut">
              <a:rPr lang="da-DK" smtClean="0"/>
              <a:t>01-11-2022</a:t>
            </a:fld>
            <a:endParaRPr lang="da-DK"/>
          </a:p>
        </p:txBody>
      </p:sp>
      <p:sp>
        <p:nvSpPr>
          <p:cNvPr id="5" name="Pladsholder til sidefod 4">
            <a:extLst>
              <a:ext uri="{FF2B5EF4-FFF2-40B4-BE49-F238E27FC236}">
                <a16:creationId xmlns:a16="http://schemas.microsoft.com/office/drawing/2014/main" id="{AB26F3AB-AFDA-433A-A599-84C2DB8F588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F91B279-3441-4363-93D8-834EC1DDFA5F}"/>
              </a:ext>
            </a:extLst>
          </p:cNvPr>
          <p:cNvSpPr>
            <a:spLocks noGrp="1"/>
          </p:cNvSpPr>
          <p:nvPr>
            <p:ph type="sldNum" sz="quarter" idx="12"/>
          </p:nvPr>
        </p:nvSpPr>
        <p:spPr/>
        <p:txBody>
          <a:bodyPr/>
          <a:lstStyle/>
          <a:p>
            <a:fld id="{69C3EDAA-EF06-42B5-B975-68577A2CFF47}" type="slidenum">
              <a:rPr lang="da-DK" smtClean="0"/>
              <a:t>‹nr.›</a:t>
            </a:fld>
            <a:endParaRPr lang="da-DK"/>
          </a:p>
        </p:txBody>
      </p:sp>
    </p:spTree>
    <p:extLst>
      <p:ext uri="{BB962C8B-B14F-4D97-AF65-F5344CB8AC3E}">
        <p14:creationId xmlns:p14="http://schemas.microsoft.com/office/powerpoint/2010/main" val="377530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BE2F81-3BDB-4D32-A048-A659ADD4B423}"/>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0D521D63-8CBF-4752-91BC-775DEC9524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9D370CF4-9622-4F14-87CA-C3A36AC4AA89}"/>
              </a:ext>
            </a:extLst>
          </p:cNvPr>
          <p:cNvSpPr>
            <a:spLocks noGrp="1"/>
          </p:cNvSpPr>
          <p:nvPr>
            <p:ph type="dt" sz="half" idx="10"/>
          </p:nvPr>
        </p:nvSpPr>
        <p:spPr/>
        <p:txBody>
          <a:bodyPr/>
          <a:lstStyle/>
          <a:p>
            <a:fld id="{9EE48FF4-1A7B-4445-AFEE-FC0618E59462}" type="datetimeFigureOut">
              <a:rPr lang="da-DK" smtClean="0"/>
              <a:t>01-11-2022</a:t>
            </a:fld>
            <a:endParaRPr lang="da-DK"/>
          </a:p>
        </p:txBody>
      </p:sp>
      <p:sp>
        <p:nvSpPr>
          <p:cNvPr id="5" name="Pladsholder til sidefod 4">
            <a:extLst>
              <a:ext uri="{FF2B5EF4-FFF2-40B4-BE49-F238E27FC236}">
                <a16:creationId xmlns:a16="http://schemas.microsoft.com/office/drawing/2014/main" id="{6EBB350A-FFBD-4400-ACFE-DF00A20EB27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5FCD81C-B84F-4AB4-A3A4-8F68EE407293}"/>
              </a:ext>
            </a:extLst>
          </p:cNvPr>
          <p:cNvSpPr>
            <a:spLocks noGrp="1"/>
          </p:cNvSpPr>
          <p:nvPr>
            <p:ph type="sldNum" sz="quarter" idx="12"/>
          </p:nvPr>
        </p:nvSpPr>
        <p:spPr/>
        <p:txBody>
          <a:bodyPr/>
          <a:lstStyle/>
          <a:p>
            <a:fld id="{69C3EDAA-EF06-42B5-B975-68577A2CFF47}" type="slidenum">
              <a:rPr lang="da-DK" smtClean="0"/>
              <a:t>‹nr.›</a:t>
            </a:fld>
            <a:endParaRPr lang="da-DK"/>
          </a:p>
        </p:txBody>
      </p:sp>
    </p:spTree>
    <p:extLst>
      <p:ext uri="{BB962C8B-B14F-4D97-AF65-F5344CB8AC3E}">
        <p14:creationId xmlns:p14="http://schemas.microsoft.com/office/powerpoint/2010/main" val="891773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E39638-730B-4A93-AA78-93BC083F7AEC}"/>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3359E617-1117-4658-A03B-E0BD7E2BEDF4}"/>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DE189AAB-D2E7-4DBB-94E4-F3F510EB0403}"/>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D8D40D58-B8DA-4FD9-9DB2-DFD23FA2BF09}"/>
              </a:ext>
            </a:extLst>
          </p:cNvPr>
          <p:cNvSpPr>
            <a:spLocks noGrp="1"/>
          </p:cNvSpPr>
          <p:nvPr>
            <p:ph type="dt" sz="half" idx="10"/>
          </p:nvPr>
        </p:nvSpPr>
        <p:spPr/>
        <p:txBody>
          <a:bodyPr/>
          <a:lstStyle/>
          <a:p>
            <a:fld id="{9EE48FF4-1A7B-4445-AFEE-FC0618E59462}" type="datetimeFigureOut">
              <a:rPr lang="da-DK" smtClean="0"/>
              <a:t>01-11-2022</a:t>
            </a:fld>
            <a:endParaRPr lang="da-DK"/>
          </a:p>
        </p:txBody>
      </p:sp>
      <p:sp>
        <p:nvSpPr>
          <p:cNvPr id="6" name="Pladsholder til sidefod 5">
            <a:extLst>
              <a:ext uri="{FF2B5EF4-FFF2-40B4-BE49-F238E27FC236}">
                <a16:creationId xmlns:a16="http://schemas.microsoft.com/office/drawing/2014/main" id="{60A4AD72-F824-4219-BCFB-5C36C0E9B6D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A68FC91-A08F-4BF7-86EB-C5B0182AC236}"/>
              </a:ext>
            </a:extLst>
          </p:cNvPr>
          <p:cNvSpPr>
            <a:spLocks noGrp="1"/>
          </p:cNvSpPr>
          <p:nvPr>
            <p:ph type="sldNum" sz="quarter" idx="12"/>
          </p:nvPr>
        </p:nvSpPr>
        <p:spPr/>
        <p:txBody>
          <a:bodyPr/>
          <a:lstStyle/>
          <a:p>
            <a:fld id="{69C3EDAA-EF06-42B5-B975-68577A2CFF47}" type="slidenum">
              <a:rPr lang="da-DK" smtClean="0"/>
              <a:t>‹nr.›</a:t>
            </a:fld>
            <a:endParaRPr lang="da-DK"/>
          </a:p>
        </p:txBody>
      </p:sp>
    </p:spTree>
    <p:extLst>
      <p:ext uri="{BB962C8B-B14F-4D97-AF65-F5344CB8AC3E}">
        <p14:creationId xmlns:p14="http://schemas.microsoft.com/office/powerpoint/2010/main" val="3375687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DB33C4-FACC-49AE-93DA-901C59172F3B}"/>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DD1E378-189E-41E4-A8F3-B341A556B1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AE04879A-79FD-43D7-97F0-E0C6D21E9763}"/>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63EAAFCC-9354-4FD2-9B62-F73867196C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8D72AFF1-1166-44FE-9213-FD31A73EA8F1}"/>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58A86FC6-B2FC-4B1A-B2BD-51115982BA18}"/>
              </a:ext>
            </a:extLst>
          </p:cNvPr>
          <p:cNvSpPr>
            <a:spLocks noGrp="1"/>
          </p:cNvSpPr>
          <p:nvPr>
            <p:ph type="dt" sz="half" idx="10"/>
          </p:nvPr>
        </p:nvSpPr>
        <p:spPr/>
        <p:txBody>
          <a:bodyPr/>
          <a:lstStyle/>
          <a:p>
            <a:fld id="{9EE48FF4-1A7B-4445-AFEE-FC0618E59462}" type="datetimeFigureOut">
              <a:rPr lang="da-DK" smtClean="0"/>
              <a:t>01-11-2022</a:t>
            </a:fld>
            <a:endParaRPr lang="da-DK"/>
          </a:p>
        </p:txBody>
      </p:sp>
      <p:sp>
        <p:nvSpPr>
          <p:cNvPr id="8" name="Pladsholder til sidefod 7">
            <a:extLst>
              <a:ext uri="{FF2B5EF4-FFF2-40B4-BE49-F238E27FC236}">
                <a16:creationId xmlns:a16="http://schemas.microsoft.com/office/drawing/2014/main" id="{4848E58A-E35C-4BEB-9A83-ED01D5F6D1BE}"/>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95611757-1440-4FC7-812A-CB857C92823A}"/>
              </a:ext>
            </a:extLst>
          </p:cNvPr>
          <p:cNvSpPr>
            <a:spLocks noGrp="1"/>
          </p:cNvSpPr>
          <p:nvPr>
            <p:ph type="sldNum" sz="quarter" idx="12"/>
          </p:nvPr>
        </p:nvSpPr>
        <p:spPr/>
        <p:txBody>
          <a:bodyPr/>
          <a:lstStyle/>
          <a:p>
            <a:fld id="{69C3EDAA-EF06-42B5-B975-68577A2CFF47}" type="slidenum">
              <a:rPr lang="da-DK" smtClean="0"/>
              <a:t>‹nr.›</a:t>
            </a:fld>
            <a:endParaRPr lang="da-DK"/>
          </a:p>
        </p:txBody>
      </p:sp>
    </p:spTree>
    <p:extLst>
      <p:ext uri="{BB962C8B-B14F-4D97-AF65-F5344CB8AC3E}">
        <p14:creationId xmlns:p14="http://schemas.microsoft.com/office/powerpoint/2010/main" val="4293794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D7F31A-DEAF-4FD3-8E53-DCBA7FBA5ACE}"/>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E54E8CC3-572E-47F3-96AD-1D2E9326C407}"/>
              </a:ext>
            </a:extLst>
          </p:cNvPr>
          <p:cNvSpPr>
            <a:spLocks noGrp="1"/>
          </p:cNvSpPr>
          <p:nvPr>
            <p:ph type="dt" sz="half" idx="10"/>
          </p:nvPr>
        </p:nvSpPr>
        <p:spPr/>
        <p:txBody>
          <a:bodyPr/>
          <a:lstStyle/>
          <a:p>
            <a:fld id="{9EE48FF4-1A7B-4445-AFEE-FC0618E59462}" type="datetimeFigureOut">
              <a:rPr lang="da-DK" smtClean="0"/>
              <a:t>01-11-2022</a:t>
            </a:fld>
            <a:endParaRPr lang="da-DK"/>
          </a:p>
        </p:txBody>
      </p:sp>
      <p:sp>
        <p:nvSpPr>
          <p:cNvPr id="4" name="Pladsholder til sidefod 3">
            <a:extLst>
              <a:ext uri="{FF2B5EF4-FFF2-40B4-BE49-F238E27FC236}">
                <a16:creationId xmlns:a16="http://schemas.microsoft.com/office/drawing/2014/main" id="{9DA5C7BA-EE46-440B-B5EC-BC80E0CEFA18}"/>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5AD1FFC3-6D7A-4BE7-943C-7B4C00710446}"/>
              </a:ext>
            </a:extLst>
          </p:cNvPr>
          <p:cNvSpPr>
            <a:spLocks noGrp="1"/>
          </p:cNvSpPr>
          <p:nvPr>
            <p:ph type="sldNum" sz="quarter" idx="12"/>
          </p:nvPr>
        </p:nvSpPr>
        <p:spPr/>
        <p:txBody>
          <a:bodyPr/>
          <a:lstStyle/>
          <a:p>
            <a:fld id="{69C3EDAA-EF06-42B5-B975-68577A2CFF47}" type="slidenum">
              <a:rPr lang="da-DK" smtClean="0"/>
              <a:t>‹nr.›</a:t>
            </a:fld>
            <a:endParaRPr lang="da-DK"/>
          </a:p>
        </p:txBody>
      </p:sp>
    </p:spTree>
    <p:extLst>
      <p:ext uri="{BB962C8B-B14F-4D97-AF65-F5344CB8AC3E}">
        <p14:creationId xmlns:p14="http://schemas.microsoft.com/office/powerpoint/2010/main" val="3712421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86FB72CB-DCB8-444D-978D-45B0ED767941}"/>
              </a:ext>
            </a:extLst>
          </p:cNvPr>
          <p:cNvSpPr>
            <a:spLocks noGrp="1"/>
          </p:cNvSpPr>
          <p:nvPr>
            <p:ph type="dt" sz="half" idx="10"/>
          </p:nvPr>
        </p:nvSpPr>
        <p:spPr/>
        <p:txBody>
          <a:bodyPr/>
          <a:lstStyle/>
          <a:p>
            <a:fld id="{9EE48FF4-1A7B-4445-AFEE-FC0618E59462}" type="datetimeFigureOut">
              <a:rPr lang="da-DK" smtClean="0"/>
              <a:t>01-11-2022</a:t>
            </a:fld>
            <a:endParaRPr lang="da-DK"/>
          </a:p>
        </p:txBody>
      </p:sp>
      <p:sp>
        <p:nvSpPr>
          <p:cNvPr id="3" name="Pladsholder til sidefod 2">
            <a:extLst>
              <a:ext uri="{FF2B5EF4-FFF2-40B4-BE49-F238E27FC236}">
                <a16:creationId xmlns:a16="http://schemas.microsoft.com/office/drawing/2014/main" id="{D27210B6-B2F0-4A6D-B80A-5FEF4491E8E3}"/>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E0A89E59-7F51-401E-B7CC-E8D690385335}"/>
              </a:ext>
            </a:extLst>
          </p:cNvPr>
          <p:cNvSpPr>
            <a:spLocks noGrp="1"/>
          </p:cNvSpPr>
          <p:nvPr>
            <p:ph type="sldNum" sz="quarter" idx="12"/>
          </p:nvPr>
        </p:nvSpPr>
        <p:spPr/>
        <p:txBody>
          <a:bodyPr/>
          <a:lstStyle/>
          <a:p>
            <a:fld id="{69C3EDAA-EF06-42B5-B975-68577A2CFF47}" type="slidenum">
              <a:rPr lang="da-DK" smtClean="0"/>
              <a:t>‹nr.›</a:t>
            </a:fld>
            <a:endParaRPr lang="da-DK"/>
          </a:p>
        </p:txBody>
      </p:sp>
    </p:spTree>
    <p:extLst>
      <p:ext uri="{BB962C8B-B14F-4D97-AF65-F5344CB8AC3E}">
        <p14:creationId xmlns:p14="http://schemas.microsoft.com/office/powerpoint/2010/main" val="3949313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6D5C77-B91C-4848-A5F7-33E51154A49E}"/>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AB896133-11EC-4EB5-8752-941D34FB3B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A3C958B2-1761-47C8-95F2-97E4541BF2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C4B08485-0443-4CBF-96D4-709B3FCE21A1}"/>
              </a:ext>
            </a:extLst>
          </p:cNvPr>
          <p:cNvSpPr>
            <a:spLocks noGrp="1"/>
          </p:cNvSpPr>
          <p:nvPr>
            <p:ph type="dt" sz="half" idx="10"/>
          </p:nvPr>
        </p:nvSpPr>
        <p:spPr/>
        <p:txBody>
          <a:bodyPr/>
          <a:lstStyle/>
          <a:p>
            <a:fld id="{9EE48FF4-1A7B-4445-AFEE-FC0618E59462}" type="datetimeFigureOut">
              <a:rPr lang="da-DK" smtClean="0"/>
              <a:t>01-11-2022</a:t>
            </a:fld>
            <a:endParaRPr lang="da-DK"/>
          </a:p>
        </p:txBody>
      </p:sp>
      <p:sp>
        <p:nvSpPr>
          <p:cNvPr id="6" name="Pladsholder til sidefod 5">
            <a:extLst>
              <a:ext uri="{FF2B5EF4-FFF2-40B4-BE49-F238E27FC236}">
                <a16:creationId xmlns:a16="http://schemas.microsoft.com/office/drawing/2014/main" id="{38F8C839-0910-4EF7-B6B7-E8CB3CCF60C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B789DCA2-1041-4AE0-A255-2E91F79B0155}"/>
              </a:ext>
            </a:extLst>
          </p:cNvPr>
          <p:cNvSpPr>
            <a:spLocks noGrp="1"/>
          </p:cNvSpPr>
          <p:nvPr>
            <p:ph type="sldNum" sz="quarter" idx="12"/>
          </p:nvPr>
        </p:nvSpPr>
        <p:spPr/>
        <p:txBody>
          <a:bodyPr/>
          <a:lstStyle/>
          <a:p>
            <a:fld id="{69C3EDAA-EF06-42B5-B975-68577A2CFF47}" type="slidenum">
              <a:rPr lang="da-DK" smtClean="0"/>
              <a:t>‹nr.›</a:t>
            </a:fld>
            <a:endParaRPr lang="da-DK"/>
          </a:p>
        </p:txBody>
      </p:sp>
    </p:spTree>
    <p:extLst>
      <p:ext uri="{BB962C8B-B14F-4D97-AF65-F5344CB8AC3E}">
        <p14:creationId xmlns:p14="http://schemas.microsoft.com/office/powerpoint/2010/main" val="1296294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E6CF34-8880-4CE3-A8A7-054ED6A2C673}"/>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D4F93CF5-0AC6-4921-9A86-C1D90BA49E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4AECF6C5-ED2E-4362-8759-04C48D6167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F3EF8333-C726-4956-8D7B-3FC504AF57D9}"/>
              </a:ext>
            </a:extLst>
          </p:cNvPr>
          <p:cNvSpPr>
            <a:spLocks noGrp="1"/>
          </p:cNvSpPr>
          <p:nvPr>
            <p:ph type="dt" sz="half" idx="10"/>
          </p:nvPr>
        </p:nvSpPr>
        <p:spPr/>
        <p:txBody>
          <a:bodyPr/>
          <a:lstStyle/>
          <a:p>
            <a:fld id="{9EE48FF4-1A7B-4445-AFEE-FC0618E59462}" type="datetimeFigureOut">
              <a:rPr lang="da-DK" smtClean="0"/>
              <a:t>01-11-2022</a:t>
            </a:fld>
            <a:endParaRPr lang="da-DK"/>
          </a:p>
        </p:txBody>
      </p:sp>
      <p:sp>
        <p:nvSpPr>
          <p:cNvPr id="6" name="Pladsholder til sidefod 5">
            <a:extLst>
              <a:ext uri="{FF2B5EF4-FFF2-40B4-BE49-F238E27FC236}">
                <a16:creationId xmlns:a16="http://schemas.microsoft.com/office/drawing/2014/main" id="{6A9F6E03-8D9C-4834-89A7-2E7300C48E51}"/>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ECE6A5B-A714-45BB-8F43-EAF314C0506E}"/>
              </a:ext>
            </a:extLst>
          </p:cNvPr>
          <p:cNvSpPr>
            <a:spLocks noGrp="1"/>
          </p:cNvSpPr>
          <p:nvPr>
            <p:ph type="sldNum" sz="quarter" idx="12"/>
          </p:nvPr>
        </p:nvSpPr>
        <p:spPr/>
        <p:txBody>
          <a:bodyPr/>
          <a:lstStyle/>
          <a:p>
            <a:fld id="{69C3EDAA-EF06-42B5-B975-68577A2CFF47}" type="slidenum">
              <a:rPr lang="da-DK" smtClean="0"/>
              <a:t>‹nr.›</a:t>
            </a:fld>
            <a:endParaRPr lang="da-DK"/>
          </a:p>
        </p:txBody>
      </p:sp>
    </p:spTree>
    <p:extLst>
      <p:ext uri="{BB962C8B-B14F-4D97-AF65-F5344CB8AC3E}">
        <p14:creationId xmlns:p14="http://schemas.microsoft.com/office/powerpoint/2010/main" val="2087014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36CFD544-DA18-4354-96A0-9C11D45D82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29EC7CD-09E2-406A-9857-0D5881B2B3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2905606-0A4D-4B74-A861-42BCF5AF5A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E48FF4-1A7B-4445-AFEE-FC0618E59462}" type="datetimeFigureOut">
              <a:rPr lang="da-DK" smtClean="0"/>
              <a:t>01-11-2022</a:t>
            </a:fld>
            <a:endParaRPr lang="da-DK"/>
          </a:p>
        </p:txBody>
      </p:sp>
      <p:sp>
        <p:nvSpPr>
          <p:cNvPr id="5" name="Pladsholder til sidefod 4">
            <a:extLst>
              <a:ext uri="{FF2B5EF4-FFF2-40B4-BE49-F238E27FC236}">
                <a16:creationId xmlns:a16="http://schemas.microsoft.com/office/drawing/2014/main" id="{C1AB62E3-CDA5-43F3-9EA9-F9BC0803F0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DA542EFC-36AD-4617-AA15-1B5251F59A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3EDAA-EF06-42B5-B975-68577A2CFF47}" type="slidenum">
              <a:rPr lang="da-DK" smtClean="0"/>
              <a:t>‹nr.›</a:t>
            </a:fld>
            <a:endParaRPr lang="da-DK"/>
          </a:p>
        </p:txBody>
      </p:sp>
    </p:spTree>
    <p:extLst>
      <p:ext uri="{BB962C8B-B14F-4D97-AF65-F5344CB8AC3E}">
        <p14:creationId xmlns:p14="http://schemas.microsoft.com/office/powerpoint/2010/main" val="2010170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4ACA3FA0-7C25-41C6-AE4D-2E79C360C0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a:stretch/>
        </p:blipFill>
        <p:spPr bwMode="auto">
          <a:xfrm>
            <a:off x="20" y="-22"/>
            <a:ext cx="12191977" cy="6858022"/>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6370410-7446-4E30-9FB1-C5153B5640AD}"/>
              </a:ext>
            </a:extLst>
          </p:cNvPr>
          <p:cNvSpPr>
            <a:spLocks noGrp="1"/>
          </p:cNvSpPr>
          <p:nvPr>
            <p:ph type="ctrTitle"/>
          </p:nvPr>
        </p:nvSpPr>
        <p:spPr>
          <a:xfrm>
            <a:off x="643466" y="643467"/>
            <a:ext cx="5452529" cy="3569242"/>
          </a:xfrm>
        </p:spPr>
        <p:txBody>
          <a:bodyPr anchor="t">
            <a:normAutofit/>
          </a:bodyPr>
          <a:lstStyle/>
          <a:p>
            <a:pPr algn="l"/>
            <a:r>
              <a:rPr lang="da-DK" sz="4800" dirty="0">
                <a:solidFill>
                  <a:srgbClr val="FFFFFF"/>
                </a:solidFill>
              </a:rPr>
              <a:t>Status på Jordplanen</a:t>
            </a:r>
            <a:br>
              <a:rPr lang="da-DK" sz="4800" dirty="0">
                <a:solidFill>
                  <a:srgbClr val="FFFFFF"/>
                </a:solidFill>
              </a:rPr>
            </a:br>
            <a:r>
              <a:rPr lang="da-DK" sz="4800" dirty="0">
                <a:solidFill>
                  <a:srgbClr val="FFFFFF"/>
                </a:solidFill>
              </a:rPr>
              <a:t>PFAS-aktiviteter i 2023</a:t>
            </a:r>
            <a:br>
              <a:rPr lang="da-DK" sz="4800" dirty="0">
                <a:solidFill>
                  <a:srgbClr val="FFFFFF"/>
                </a:solidFill>
              </a:rPr>
            </a:br>
            <a:r>
              <a:rPr lang="da-DK" sz="4800" dirty="0">
                <a:solidFill>
                  <a:srgbClr val="FFFFFF"/>
                </a:solidFill>
              </a:rPr>
              <a:t>Prioriteret liste </a:t>
            </a:r>
            <a:br>
              <a:rPr lang="da-DK" sz="4800" dirty="0">
                <a:solidFill>
                  <a:srgbClr val="FFFFFF"/>
                </a:solidFill>
              </a:rPr>
            </a:br>
            <a:r>
              <a:rPr lang="da-DK" sz="4800" dirty="0">
                <a:solidFill>
                  <a:srgbClr val="FFFFFF"/>
                </a:solidFill>
              </a:rPr>
              <a:t>for 2023</a:t>
            </a:r>
          </a:p>
        </p:txBody>
      </p:sp>
      <p:sp>
        <p:nvSpPr>
          <p:cNvPr id="3" name="Undertitel 2">
            <a:extLst>
              <a:ext uri="{FF2B5EF4-FFF2-40B4-BE49-F238E27FC236}">
                <a16:creationId xmlns:a16="http://schemas.microsoft.com/office/drawing/2014/main" id="{D1964E72-AEC4-4F6E-BDFA-CFBF18994E8E}"/>
              </a:ext>
            </a:extLst>
          </p:cNvPr>
          <p:cNvSpPr>
            <a:spLocks noGrp="1"/>
          </p:cNvSpPr>
          <p:nvPr>
            <p:ph type="subTitle" idx="1"/>
          </p:nvPr>
        </p:nvSpPr>
        <p:spPr>
          <a:xfrm>
            <a:off x="721550" y="5045987"/>
            <a:ext cx="6478787" cy="1578054"/>
          </a:xfrm>
        </p:spPr>
        <p:txBody>
          <a:bodyPr anchor="b">
            <a:normAutofit/>
          </a:bodyPr>
          <a:lstStyle/>
          <a:p>
            <a:pPr algn="l"/>
            <a:endParaRPr lang="da-DK" sz="1700" dirty="0">
              <a:solidFill>
                <a:srgbClr val="FFFFFF"/>
              </a:solidFill>
            </a:endParaRPr>
          </a:p>
          <a:p>
            <a:pPr algn="l"/>
            <a:r>
              <a:rPr lang="da-DK" sz="1800" dirty="0">
                <a:solidFill>
                  <a:srgbClr val="FFFFFF"/>
                </a:solidFill>
              </a:rPr>
              <a:t>Møde i miljø- og klimaudvalget den 2. november 2022</a:t>
            </a:r>
          </a:p>
          <a:p>
            <a:pPr algn="l"/>
            <a:r>
              <a:rPr lang="da-DK" sz="1800" dirty="0">
                <a:solidFill>
                  <a:srgbClr val="FFFFFF"/>
                </a:solidFill>
              </a:rPr>
              <a:t>v/enhedscheferne Gitte Ellehave Schultz og Carsten Bagge Jensen </a:t>
            </a:r>
          </a:p>
        </p:txBody>
      </p:sp>
      <p:sp>
        <p:nvSpPr>
          <p:cNvPr id="1035" name="Rectangle 1034">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9081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964095-E9C6-4BB5-AFD6-5C9E8ABA06DA}"/>
              </a:ext>
            </a:extLst>
          </p:cNvPr>
          <p:cNvSpPr>
            <a:spLocks noGrp="1"/>
          </p:cNvSpPr>
          <p:nvPr>
            <p:ph type="title"/>
          </p:nvPr>
        </p:nvSpPr>
        <p:spPr/>
        <p:txBody>
          <a:bodyPr/>
          <a:lstStyle/>
          <a:p>
            <a:r>
              <a:rPr lang="da-DK" dirty="0"/>
              <a:t>Andre PFAS-grunde</a:t>
            </a:r>
          </a:p>
        </p:txBody>
      </p:sp>
      <p:sp>
        <p:nvSpPr>
          <p:cNvPr id="3" name="Pladsholder til indhold 2">
            <a:extLst>
              <a:ext uri="{FF2B5EF4-FFF2-40B4-BE49-F238E27FC236}">
                <a16:creationId xmlns:a16="http://schemas.microsoft.com/office/drawing/2014/main" id="{ECE3DBAC-22BE-4C70-8F60-9D3D45814B23}"/>
              </a:ext>
            </a:extLst>
          </p:cNvPr>
          <p:cNvSpPr>
            <a:spLocks noGrp="1"/>
          </p:cNvSpPr>
          <p:nvPr>
            <p:ph idx="1"/>
          </p:nvPr>
        </p:nvSpPr>
        <p:spPr>
          <a:xfrm>
            <a:off x="838200" y="1825625"/>
            <a:ext cx="5257800" cy="4351338"/>
          </a:xfrm>
        </p:spPr>
        <p:txBody>
          <a:bodyPr>
            <a:normAutofit/>
          </a:bodyPr>
          <a:lstStyle/>
          <a:p>
            <a:r>
              <a:rPr lang="da-DK" dirty="0"/>
              <a:t>5.000 mulige PFAS-grunde i Region Hovedstaden</a:t>
            </a:r>
          </a:p>
          <a:p>
            <a:r>
              <a:rPr lang="da-DK" dirty="0"/>
              <a:t>Allerede undersøgte grunde</a:t>
            </a:r>
          </a:p>
          <a:p>
            <a:r>
              <a:rPr lang="da-DK" dirty="0"/>
              <a:t>Undersøgelse af vand på regionens oprensningsanlæg</a:t>
            </a:r>
          </a:p>
        </p:txBody>
      </p:sp>
      <p:pic>
        <p:nvPicPr>
          <p:cNvPr id="1026" name="Picture 2" descr="PFAS-stoffer og brandøvelsespladser I Danske Regioner">
            <a:extLst>
              <a:ext uri="{FF2B5EF4-FFF2-40B4-BE49-F238E27FC236}">
                <a16:creationId xmlns:a16="http://schemas.microsoft.com/office/drawing/2014/main" id="{E7791684-FA44-478A-9585-CC5EE88355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6960" y="263525"/>
            <a:ext cx="516255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682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4418FE-6CA6-48C3-88B1-E93064DBF8D1}"/>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0AAEAD5F-460F-4A1A-A349-FA9874929731}"/>
              </a:ext>
            </a:extLst>
          </p:cNvPr>
          <p:cNvSpPr>
            <a:spLocks noGrp="1"/>
          </p:cNvSpPr>
          <p:nvPr>
            <p:ph idx="1"/>
          </p:nvPr>
        </p:nvSpPr>
        <p:spPr/>
        <p:txBody>
          <a:bodyPr>
            <a:normAutofit/>
          </a:bodyPr>
          <a:lstStyle/>
          <a:p>
            <a:pPr marL="0" indent="0">
              <a:buNone/>
            </a:pPr>
            <a:r>
              <a:rPr lang="da-DK" sz="6600" dirty="0"/>
              <a:t>Forslag til PFAS-aktiviteter i 2023</a:t>
            </a:r>
          </a:p>
        </p:txBody>
      </p:sp>
    </p:spTree>
    <p:extLst>
      <p:ext uri="{BB962C8B-B14F-4D97-AF65-F5344CB8AC3E}">
        <p14:creationId xmlns:p14="http://schemas.microsoft.com/office/powerpoint/2010/main" val="1854434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Stoppen met PFAS: hoe kom je af van een stof waar alles van afglijdt? - NRC">
            <a:extLst>
              <a:ext uri="{FF2B5EF4-FFF2-40B4-BE49-F238E27FC236}">
                <a16:creationId xmlns:a16="http://schemas.microsoft.com/office/drawing/2014/main" id="{A4BA70A7-5B23-4CDD-A55C-F4FDB0CBFB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40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64" name="Rectangle 206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E05FEAB6-362E-4515-B45D-8B85035BD50F}"/>
              </a:ext>
            </a:extLst>
          </p:cNvPr>
          <p:cNvSpPr>
            <a:spLocks noGrp="1"/>
          </p:cNvSpPr>
          <p:nvPr>
            <p:ph type="title"/>
          </p:nvPr>
        </p:nvSpPr>
        <p:spPr>
          <a:xfrm>
            <a:off x="838200" y="365125"/>
            <a:ext cx="3822189" cy="1899912"/>
          </a:xfrm>
        </p:spPr>
        <p:txBody>
          <a:bodyPr>
            <a:normAutofit/>
          </a:bodyPr>
          <a:lstStyle/>
          <a:p>
            <a:r>
              <a:rPr lang="da-DK" sz="4000" dirty="0"/>
              <a:t>Forslag til PFAS-aktiviteter </a:t>
            </a:r>
            <a:br>
              <a:rPr lang="da-DK" sz="4000" dirty="0"/>
            </a:br>
            <a:r>
              <a:rPr lang="da-DK" sz="4000" dirty="0"/>
              <a:t>i 2023</a:t>
            </a:r>
          </a:p>
        </p:txBody>
      </p:sp>
      <p:sp>
        <p:nvSpPr>
          <p:cNvPr id="3" name="Pladsholder til indhold 2">
            <a:extLst>
              <a:ext uri="{FF2B5EF4-FFF2-40B4-BE49-F238E27FC236}">
                <a16:creationId xmlns:a16="http://schemas.microsoft.com/office/drawing/2014/main" id="{376AED45-EC9A-4975-B376-DCD767D59495}"/>
              </a:ext>
            </a:extLst>
          </p:cNvPr>
          <p:cNvSpPr>
            <a:spLocks noGrp="1"/>
          </p:cNvSpPr>
          <p:nvPr>
            <p:ph idx="1"/>
          </p:nvPr>
        </p:nvSpPr>
        <p:spPr>
          <a:xfrm>
            <a:off x="838200" y="2434201"/>
            <a:ext cx="4528127" cy="3742762"/>
          </a:xfrm>
        </p:spPr>
        <p:txBody>
          <a:bodyPr>
            <a:normAutofit/>
          </a:bodyPr>
          <a:lstStyle/>
          <a:p>
            <a:r>
              <a:rPr lang="da-DK" sz="2400" dirty="0"/>
              <a:t>Vidensopbygning</a:t>
            </a:r>
          </a:p>
          <a:p>
            <a:r>
              <a:rPr lang="da-DK" sz="2400" dirty="0"/>
              <a:t>Kortlægning</a:t>
            </a:r>
          </a:p>
          <a:p>
            <a:r>
              <a:rPr lang="da-DK" sz="2400" dirty="0"/>
              <a:t>Undersøgelse af brandøvelsespladser</a:t>
            </a:r>
          </a:p>
          <a:p>
            <a:r>
              <a:rPr lang="da-DK" sz="2400" dirty="0"/>
              <a:t>Kildeopsporing</a:t>
            </a:r>
          </a:p>
          <a:p>
            <a:r>
              <a:rPr lang="da-DK" sz="2400" dirty="0"/>
              <a:t>Afklaring af påbud</a:t>
            </a:r>
          </a:p>
          <a:p>
            <a:r>
              <a:rPr lang="da-DK" sz="2400" dirty="0"/>
              <a:t>Nye rensemetoder</a:t>
            </a:r>
          </a:p>
          <a:p>
            <a:r>
              <a:rPr lang="da-DK" sz="2400" dirty="0"/>
              <a:t>Den nationale strategi for PFAS.</a:t>
            </a:r>
            <a:endParaRPr lang="da-DK" sz="2000" dirty="0"/>
          </a:p>
        </p:txBody>
      </p:sp>
    </p:spTree>
    <p:extLst>
      <p:ext uri="{BB962C8B-B14F-4D97-AF65-F5344CB8AC3E}">
        <p14:creationId xmlns:p14="http://schemas.microsoft.com/office/powerpoint/2010/main" val="2542626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4418FE-6CA6-48C3-88B1-E93064DBF8D1}"/>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0AAEAD5F-460F-4A1A-A349-FA9874929731}"/>
              </a:ext>
            </a:extLst>
          </p:cNvPr>
          <p:cNvSpPr>
            <a:spLocks noGrp="1"/>
          </p:cNvSpPr>
          <p:nvPr>
            <p:ph idx="1"/>
          </p:nvPr>
        </p:nvSpPr>
        <p:spPr/>
        <p:txBody>
          <a:bodyPr>
            <a:normAutofit/>
          </a:bodyPr>
          <a:lstStyle/>
          <a:p>
            <a:pPr marL="0" indent="0">
              <a:buNone/>
            </a:pPr>
            <a:r>
              <a:rPr lang="da-DK" sz="6600" dirty="0"/>
              <a:t>Den prioriterede liste for indsatsen på jordforureningsområdet i 2023</a:t>
            </a:r>
          </a:p>
        </p:txBody>
      </p:sp>
    </p:spTree>
    <p:extLst>
      <p:ext uri="{BB962C8B-B14F-4D97-AF65-F5344CB8AC3E}">
        <p14:creationId xmlns:p14="http://schemas.microsoft.com/office/powerpoint/2010/main" val="3538025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lede 6" descr="Et billede, der indeholder tekst&#10;&#10;Automatisk genereret beskrivelse">
            <a:extLst>
              <a:ext uri="{FF2B5EF4-FFF2-40B4-BE49-F238E27FC236}">
                <a16:creationId xmlns:a16="http://schemas.microsoft.com/office/drawing/2014/main" id="{A19260F1-0CF7-4826-96CB-F2E7176237B7}"/>
              </a:ext>
            </a:extLst>
          </p:cNvPr>
          <p:cNvPicPr>
            <a:picLocks noChangeAspect="1"/>
          </p:cNvPicPr>
          <p:nvPr/>
        </p:nvPicPr>
        <p:blipFill rotWithShape="1">
          <a:blip r:embed="rId3">
            <a:extLst>
              <a:ext uri="{28A0092B-C50C-407E-A947-70E740481C1C}">
                <a14:useLocalDpi xmlns:a14="http://schemas.microsoft.com/office/drawing/2010/main" val="0"/>
              </a:ext>
            </a:extLst>
          </a:blip>
          <a:srcRect t="12909" b="33899"/>
          <a:stretch/>
        </p:blipFill>
        <p:spPr>
          <a:xfrm>
            <a:off x="2522356" y="10"/>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6B222134-B940-4D08-8AD7-337A5677977F}"/>
              </a:ext>
            </a:extLst>
          </p:cNvPr>
          <p:cNvSpPr>
            <a:spLocks noGrp="1"/>
          </p:cNvSpPr>
          <p:nvPr>
            <p:ph type="title"/>
          </p:nvPr>
        </p:nvSpPr>
        <p:spPr>
          <a:xfrm>
            <a:off x="838199" y="365125"/>
            <a:ext cx="6105525" cy="1899912"/>
          </a:xfrm>
        </p:spPr>
        <p:txBody>
          <a:bodyPr>
            <a:normAutofit/>
          </a:bodyPr>
          <a:lstStyle/>
          <a:p>
            <a:r>
              <a:rPr lang="da-DK" sz="4000" dirty="0"/>
              <a:t>Udkast til prioriteret liste for 2023</a:t>
            </a:r>
          </a:p>
        </p:txBody>
      </p:sp>
      <p:sp>
        <p:nvSpPr>
          <p:cNvPr id="3" name="Pladsholder til indhold 2">
            <a:extLst>
              <a:ext uri="{FF2B5EF4-FFF2-40B4-BE49-F238E27FC236}">
                <a16:creationId xmlns:a16="http://schemas.microsoft.com/office/drawing/2014/main" id="{E8B2E903-9DA0-4D6F-AD09-DD5B20BD2BFA}"/>
              </a:ext>
            </a:extLst>
          </p:cNvPr>
          <p:cNvSpPr>
            <a:spLocks noGrp="1"/>
          </p:cNvSpPr>
          <p:nvPr>
            <p:ph idx="1"/>
          </p:nvPr>
        </p:nvSpPr>
        <p:spPr>
          <a:xfrm>
            <a:off x="838200" y="2434201"/>
            <a:ext cx="4867275" cy="3742762"/>
          </a:xfrm>
        </p:spPr>
        <p:txBody>
          <a:bodyPr>
            <a:normAutofit/>
          </a:bodyPr>
          <a:lstStyle/>
          <a:p>
            <a:r>
              <a:rPr lang="da-DK" sz="2400" dirty="0"/>
              <a:t>Indsats overfor alle forureninger inden for bestemte grundvandsområder</a:t>
            </a:r>
          </a:p>
          <a:p>
            <a:r>
              <a:rPr lang="da-DK" sz="2400" dirty="0"/>
              <a:t>Boligrunde med risiko for </a:t>
            </a:r>
            <a:r>
              <a:rPr lang="da-DK" sz="2400" dirty="0" err="1"/>
              <a:t>indeluften</a:t>
            </a:r>
            <a:endParaRPr lang="da-DK" sz="2400" dirty="0"/>
          </a:p>
          <a:p>
            <a:r>
              <a:rPr lang="da-DK" sz="2400" dirty="0"/>
              <a:t>Klorerede opløsningsmidler</a:t>
            </a:r>
          </a:p>
          <a:p>
            <a:r>
              <a:rPr lang="da-DK" sz="2400" dirty="0"/>
              <a:t>Pesticider </a:t>
            </a:r>
          </a:p>
          <a:p>
            <a:r>
              <a:rPr lang="da-DK" sz="2400" dirty="0"/>
              <a:t>PFAS.</a:t>
            </a:r>
          </a:p>
          <a:p>
            <a:endParaRPr lang="da-DK" sz="2000" dirty="0"/>
          </a:p>
          <a:p>
            <a:pPr marL="0" indent="0">
              <a:buNone/>
            </a:pPr>
            <a:endParaRPr lang="da-DK" sz="2400" dirty="0"/>
          </a:p>
        </p:txBody>
      </p:sp>
    </p:spTree>
    <p:extLst>
      <p:ext uri="{BB962C8B-B14F-4D97-AF65-F5344CB8AC3E}">
        <p14:creationId xmlns:p14="http://schemas.microsoft.com/office/powerpoint/2010/main" val="466884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kort&#10;&#10;Automatisk genereret beskrivelse">
            <a:extLst>
              <a:ext uri="{FF2B5EF4-FFF2-40B4-BE49-F238E27FC236}">
                <a16:creationId xmlns:a16="http://schemas.microsoft.com/office/drawing/2014/main" id="{47E8CDB4-479E-4593-932A-58032E86DE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007" y="0"/>
            <a:ext cx="9697986" cy="6858000"/>
          </a:xfrm>
          <a:prstGeom prst="rect">
            <a:avLst/>
          </a:prstGeom>
        </p:spPr>
      </p:pic>
    </p:spTree>
    <p:extLst>
      <p:ext uri="{BB962C8B-B14F-4D97-AF65-F5344CB8AC3E}">
        <p14:creationId xmlns:p14="http://schemas.microsoft.com/office/powerpoint/2010/main" val="182845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kort&#10;&#10;Automatisk genereret beskrivelse">
            <a:extLst>
              <a:ext uri="{FF2B5EF4-FFF2-40B4-BE49-F238E27FC236}">
                <a16:creationId xmlns:a16="http://schemas.microsoft.com/office/drawing/2014/main" id="{9923400B-A7B6-4113-9E23-2EF7ECAE56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007" y="0"/>
            <a:ext cx="9697986" cy="6858000"/>
          </a:xfrm>
          <a:prstGeom prst="rect">
            <a:avLst/>
          </a:prstGeom>
        </p:spPr>
      </p:pic>
    </p:spTree>
    <p:extLst>
      <p:ext uri="{BB962C8B-B14F-4D97-AF65-F5344CB8AC3E}">
        <p14:creationId xmlns:p14="http://schemas.microsoft.com/office/powerpoint/2010/main" val="2001610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kort&#10;&#10;Automatisk genereret beskrivelse">
            <a:extLst>
              <a:ext uri="{FF2B5EF4-FFF2-40B4-BE49-F238E27FC236}">
                <a16:creationId xmlns:a16="http://schemas.microsoft.com/office/drawing/2014/main" id="{0BA456D1-FB69-4878-BE14-F9A4CCE6E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007" y="0"/>
            <a:ext cx="9697986" cy="6858000"/>
          </a:xfrm>
          <a:prstGeom prst="rect">
            <a:avLst/>
          </a:prstGeom>
        </p:spPr>
      </p:pic>
    </p:spTree>
    <p:extLst>
      <p:ext uri="{BB962C8B-B14F-4D97-AF65-F5344CB8AC3E}">
        <p14:creationId xmlns:p14="http://schemas.microsoft.com/office/powerpoint/2010/main" val="2513592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4418FE-6CA6-48C3-88B1-E93064DBF8D1}"/>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0AAEAD5F-460F-4A1A-A349-FA9874929731}"/>
              </a:ext>
            </a:extLst>
          </p:cNvPr>
          <p:cNvSpPr>
            <a:spLocks noGrp="1"/>
          </p:cNvSpPr>
          <p:nvPr>
            <p:ph idx="1"/>
          </p:nvPr>
        </p:nvSpPr>
        <p:spPr/>
        <p:txBody>
          <a:bodyPr>
            <a:normAutofit/>
          </a:bodyPr>
          <a:lstStyle/>
          <a:p>
            <a:pPr marL="0" indent="0">
              <a:buNone/>
            </a:pPr>
            <a:r>
              <a:rPr lang="da-DK" sz="6600" dirty="0"/>
              <a:t>Status på jordplanen ”Vejen til ren jord og rent vand II”</a:t>
            </a:r>
          </a:p>
        </p:txBody>
      </p:sp>
    </p:spTree>
    <p:extLst>
      <p:ext uri="{BB962C8B-B14F-4D97-AF65-F5344CB8AC3E}">
        <p14:creationId xmlns:p14="http://schemas.microsoft.com/office/powerpoint/2010/main" val="676211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A03860-FD02-4F55-A607-5064F6AE6D41}"/>
              </a:ext>
            </a:extLst>
          </p:cNvPr>
          <p:cNvSpPr>
            <a:spLocks noGrp="1"/>
          </p:cNvSpPr>
          <p:nvPr>
            <p:ph type="title"/>
          </p:nvPr>
        </p:nvSpPr>
        <p:spPr/>
        <p:txBody>
          <a:bodyPr/>
          <a:lstStyle/>
          <a:p>
            <a:r>
              <a:rPr lang="da-DK" dirty="0"/>
              <a:t>Jordplan II</a:t>
            </a:r>
          </a:p>
        </p:txBody>
      </p:sp>
      <p:sp>
        <p:nvSpPr>
          <p:cNvPr id="3" name="Pladsholder til indhold 2">
            <a:extLst>
              <a:ext uri="{FF2B5EF4-FFF2-40B4-BE49-F238E27FC236}">
                <a16:creationId xmlns:a16="http://schemas.microsoft.com/office/drawing/2014/main" id="{46EDB825-B85A-49F7-B9B6-17A991B48078}"/>
              </a:ext>
            </a:extLst>
          </p:cNvPr>
          <p:cNvSpPr>
            <a:spLocks noGrp="1"/>
          </p:cNvSpPr>
          <p:nvPr>
            <p:ph idx="1"/>
          </p:nvPr>
        </p:nvSpPr>
        <p:spPr>
          <a:xfrm>
            <a:off x="838199" y="1825625"/>
            <a:ext cx="5365955" cy="4351338"/>
          </a:xfrm>
        </p:spPr>
        <p:txBody>
          <a:bodyPr>
            <a:normAutofit fontScale="92500" lnSpcReduction="20000"/>
          </a:bodyPr>
          <a:lstStyle/>
          <a:p>
            <a:r>
              <a:rPr lang="da-DK" sz="2400" dirty="0"/>
              <a:t>Skabe overblik</a:t>
            </a:r>
          </a:p>
          <a:p>
            <a:r>
              <a:rPr lang="da-DK" sz="2400" dirty="0"/>
              <a:t>85 % af grundvandet sikret inden 2030 </a:t>
            </a:r>
          </a:p>
          <a:p>
            <a:r>
              <a:rPr lang="da-DK" sz="2400" dirty="0"/>
              <a:t>Forurening som truer vandmiljøet </a:t>
            </a:r>
          </a:p>
          <a:p>
            <a:r>
              <a:rPr lang="da-DK" sz="2400" dirty="0"/>
              <a:t>PFAS – brandøvelsespladser</a:t>
            </a:r>
          </a:p>
          <a:p>
            <a:endParaRPr lang="da-DK" sz="2400" dirty="0"/>
          </a:p>
          <a:p>
            <a:r>
              <a:rPr lang="da-DK" sz="2400" dirty="0"/>
              <a:t>Teknologiudvikling og innovation (rundvisning)</a:t>
            </a:r>
          </a:p>
          <a:p>
            <a:endParaRPr lang="da-DK" sz="2400" dirty="0"/>
          </a:p>
          <a:p>
            <a:r>
              <a:rPr lang="da-DK" sz="2400" dirty="0">
                <a:solidFill>
                  <a:schemeClr val="bg1">
                    <a:lumMod val="65000"/>
                  </a:schemeClr>
                </a:solidFill>
              </a:rPr>
              <a:t>Forstærket pesticidindsats</a:t>
            </a:r>
          </a:p>
          <a:p>
            <a:r>
              <a:rPr lang="da-DK" sz="2400" dirty="0">
                <a:solidFill>
                  <a:schemeClr val="bg1">
                    <a:lumMod val="65000"/>
                  </a:schemeClr>
                </a:solidFill>
              </a:rPr>
              <a:t>Samarbejde med kommuner og vandforsyninger</a:t>
            </a:r>
          </a:p>
          <a:p>
            <a:r>
              <a:rPr lang="da-DK" sz="2400" dirty="0">
                <a:solidFill>
                  <a:schemeClr val="bg1">
                    <a:lumMod val="65000"/>
                  </a:schemeClr>
                </a:solidFill>
              </a:rPr>
              <a:t>Borgerservice</a:t>
            </a:r>
          </a:p>
          <a:p>
            <a:pPr marL="0" indent="0">
              <a:buNone/>
            </a:pPr>
            <a:endParaRPr lang="da-DK" sz="2400" dirty="0"/>
          </a:p>
        </p:txBody>
      </p:sp>
      <p:pic>
        <p:nvPicPr>
          <p:cNvPr id="7" name="Billede 6">
            <a:extLst>
              <a:ext uri="{FF2B5EF4-FFF2-40B4-BE49-F238E27FC236}">
                <a16:creationId xmlns:a16="http://schemas.microsoft.com/office/drawing/2014/main" id="{9D2B28A3-6EE4-46C1-8C94-2C41620358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5296" y="731740"/>
            <a:ext cx="5446228" cy="5445223"/>
          </a:xfrm>
          <a:prstGeom prst="rect">
            <a:avLst/>
          </a:prstGeom>
        </p:spPr>
      </p:pic>
    </p:spTree>
    <p:extLst>
      <p:ext uri="{BB962C8B-B14F-4D97-AF65-F5344CB8AC3E}">
        <p14:creationId xmlns:p14="http://schemas.microsoft.com/office/powerpoint/2010/main" val="810429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3C8CD2-3174-4918-858E-D37CBE11D00E}"/>
              </a:ext>
            </a:extLst>
          </p:cNvPr>
          <p:cNvSpPr>
            <a:spLocks noGrp="1"/>
          </p:cNvSpPr>
          <p:nvPr>
            <p:ph type="title"/>
          </p:nvPr>
        </p:nvSpPr>
        <p:spPr>
          <a:xfrm>
            <a:off x="838199" y="548464"/>
            <a:ext cx="3807187" cy="2228074"/>
          </a:xfrm>
        </p:spPr>
        <p:txBody>
          <a:bodyPr>
            <a:normAutofit/>
          </a:bodyPr>
          <a:lstStyle/>
          <a:p>
            <a:r>
              <a:rPr lang="da-DK" dirty="0"/>
              <a:t>Status for Jordplan II - Kortlægning</a:t>
            </a:r>
          </a:p>
        </p:txBody>
      </p:sp>
      <p:sp>
        <p:nvSpPr>
          <p:cNvPr id="18" name="Content Placeholder 8">
            <a:extLst>
              <a:ext uri="{FF2B5EF4-FFF2-40B4-BE49-F238E27FC236}">
                <a16:creationId xmlns:a16="http://schemas.microsoft.com/office/drawing/2014/main" id="{DCD90952-04C7-4483-95E7-E2AC0E7C487B}"/>
              </a:ext>
            </a:extLst>
          </p:cNvPr>
          <p:cNvSpPr>
            <a:spLocks noGrp="1"/>
          </p:cNvSpPr>
          <p:nvPr>
            <p:ph idx="1"/>
          </p:nvPr>
        </p:nvSpPr>
        <p:spPr>
          <a:xfrm>
            <a:off x="838201" y="2962279"/>
            <a:ext cx="4631421" cy="3143241"/>
          </a:xfrm>
        </p:spPr>
        <p:txBody>
          <a:bodyPr>
            <a:normAutofit/>
          </a:bodyPr>
          <a:lstStyle/>
          <a:p>
            <a:pPr marL="0" indent="0">
              <a:buNone/>
            </a:pPr>
            <a:r>
              <a:rPr lang="da-DK" sz="2400" dirty="0"/>
              <a:t>Historiske oplysninger og indledende undersøgelser af grundvandet</a:t>
            </a:r>
          </a:p>
          <a:p>
            <a:pPr marL="0" indent="0">
              <a:buNone/>
            </a:pPr>
            <a:endParaRPr lang="da-DK" sz="2400" b="1" dirty="0"/>
          </a:p>
          <a:p>
            <a:r>
              <a:rPr lang="da-DK" sz="2400" dirty="0"/>
              <a:t>25 kommuner færdig (grønne)</a:t>
            </a:r>
          </a:p>
          <a:p>
            <a:r>
              <a:rPr lang="da-DK" sz="2400" dirty="0"/>
              <a:t>2 kommuner i gang (blå)</a:t>
            </a:r>
          </a:p>
          <a:p>
            <a:r>
              <a:rPr lang="da-DK" sz="2400" dirty="0"/>
              <a:t>1 kommune afventer (grå).</a:t>
            </a:r>
          </a:p>
          <a:p>
            <a:endParaRPr lang="en-US" sz="2000" dirty="0"/>
          </a:p>
        </p:txBody>
      </p:sp>
      <p:pic>
        <p:nvPicPr>
          <p:cNvPr id="5" name="Billede 4" descr="Et billede, der indeholder kort&#10;&#10;Automatisk genereret beskrivelse">
            <a:extLst>
              <a:ext uri="{FF2B5EF4-FFF2-40B4-BE49-F238E27FC236}">
                <a16:creationId xmlns:a16="http://schemas.microsoft.com/office/drawing/2014/main" id="{3864E20E-9F94-489F-AA33-9760A1EB1F36}"/>
              </a:ext>
            </a:extLst>
          </p:cNvPr>
          <p:cNvPicPr>
            <a:picLocks noChangeAspect="1"/>
          </p:cNvPicPr>
          <p:nvPr/>
        </p:nvPicPr>
        <p:blipFill rotWithShape="1">
          <a:blip r:embed="rId3">
            <a:extLst>
              <a:ext uri="{28A0092B-C50C-407E-A947-70E740481C1C}">
                <a14:useLocalDpi xmlns:a14="http://schemas.microsoft.com/office/drawing/2010/main" val="0"/>
              </a:ext>
            </a:extLst>
          </a:blip>
          <a:srcRect l="4196" t="2425" r="2286" b="18653"/>
          <a:stretch/>
        </p:blipFill>
        <p:spPr>
          <a:xfrm>
            <a:off x="6530109" y="166254"/>
            <a:ext cx="5551055" cy="6625828"/>
          </a:xfrm>
          <a:prstGeom prst="rect">
            <a:avLst/>
          </a:prstGeom>
        </p:spPr>
      </p:pic>
    </p:spTree>
    <p:extLst>
      <p:ext uri="{BB962C8B-B14F-4D97-AF65-F5344CB8AC3E}">
        <p14:creationId xmlns:p14="http://schemas.microsoft.com/office/powerpoint/2010/main" val="2052366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A3D1A5-48EF-40A7-80B1-817BEEF3955B}"/>
              </a:ext>
            </a:extLst>
          </p:cNvPr>
          <p:cNvSpPr>
            <a:spLocks noGrp="1"/>
          </p:cNvSpPr>
          <p:nvPr>
            <p:ph type="title"/>
          </p:nvPr>
        </p:nvSpPr>
        <p:spPr>
          <a:xfrm>
            <a:off x="838200" y="365125"/>
            <a:ext cx="10515600" cy="3728703"/>
          </a:xfrm>
        </p:spPr>
        <p:txBody>
          <a:bodyPr>
            <a:normAutofit fontScale="90000"/>
          </a:bodyPr>
          <a:lstStyle/>
          <a:p>
            <a:r>
              <a:rPr lang="da-DK" dirty="0"/>
              <a:t>Status for Jordplan II </a:t>
            </a:r>
            <a:br>
              <a:rPr lang="da-DK" dirty="0"/>
            </a:br>
            <a:br>
              <a:rPr lang="da-DK" dirty="0"/>
            </a:br>
            <a:br>
              <a:rPr lang="da-DK" dirty="0"/>
            </a:br>
            <a:r>
              <a:rPr lang="da-DK" dirty="0"/>
              <a:t>Grundvands-</a:t>
            </a:r>
            <a:br>
              <a:rPr lang="da-DK" dirty="0"/>
            </a:br>
            <a:r>
              <a:rPr lang="da-DK" dirty="0"/>
              <a:t>områder</a:t>
            </a:r>
            <a:br>
              <a:rPr lang="da-DK" dirty="0"/>
            </a:br>
            <a:br>
              <a:rPr lang="da-DK" dirty="0"/>
            </a:br>
            <a:r>
              <a:rPr lang="da-DK" sz="2400" dirty="0"/>
              <a:t>Fokus på klorerede opløsningsmidler</a:t>
            </a:r>
          </a:p>
        </p:txBody>
      </p:sp>
      <p:pic>
        <p:nvPicPr>
          <p:cNvPr id="6" name="Pladsholder til indhold 5" descr="Et billede, der indeholder kort&#10;&#10;Automatisk genereret beskrivelse">
            <a:extLst>
              <a:ext uri="{FF2B5EF4-FFF2-40B4-BE49-F238E27FC236}">
                <a16:creationId xmlns:a16="http://schemas.microsoft.com/office/drawing/2014/main" id="{0A786CA4-DC74-47AD-89FC-AC8CCEAF73F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973" t="10475" r="3234" b="15657"/>
          <a:stretch/>
        </p:blipFill>
        <p:spPr>
          <a:xfrm>
            <a:off x="5868982" y="0"/>
            <a:ext cx="6156764" cy="6858000"/>
          </a:xfrm>
        </p:spPr>
      </p:pic>
    </p:spTree>
    <p:extLst>
      <p:ext uri="{BB962C8B-B14F-4D97-AF65-F5344CB8AC3E}">
        <p14:creationId xmlns:p14="http://schemas.microsoft.com/office/powerpoint/2010/main" val="2796354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1DF765-0247-4BA1-B1DF-29EEA9F15680}"/>
              </a:ext>
            </a:extLst>
          </p:cNvPr>
          <p:cNvSpPr>
            <a:spLocks noGrp="1"/>
          </p:cNvSpPr>
          <p:nvPr>
            <p:ph type="title"/>
          </p:nvPr>
        </p:nvSpPr>
        <p:spPr>
          <a:xfrm>
            <a:off x="666036" y="537227"/>
            <a:ext cx="10515600" cy="3372043"/>
          </a:xfrm>
        </p:spPr>
        <p:txBody>
          <a:bodyPr/>
          <a:lstStyle/>
          <a:p>
            <a:r>
              <a:rPr lang="da-DK" dirty="0"/>
              <a:t>Status for Jordplan II</a:t>
            </a:r>
            <a:br>
              <a:rPr lang="da-DK" dirty="0"/>
            </a:br>
            <a:br>
              <a:rPr lang="da-DK" dirty="0"/>
            </a:br>
            <a:r>
              <a:rPr lang="da-DK" dirty="0"/>
              <a:t>Grundvand fremdrift</a:t>
            </a:r>
          </a:p>
        </p:txBody>
      </p:sp>
      <p:pic>
        <p:nvPicPr>
          <p:cNvPr id="6" name="Pladsholder til indhold 5" descr="Et billede, der indeholder kort&#10;&#10;Automatisk genereret beskrivelse">
            <a:extLst>
              <a:ext uri="{FF2B5EF4-FFF2-40B4-BE49-F238E27FC236}">
                <a16:creationId xmlns:a16="http://schemas.microsoft.com/office/drawing/2014/main" id="{7D364EE8-D891-4624-B634-2EE26346AC1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680" t="11748" r="4014" b="16719"/>
          <a:stretch/>
        </p:blipFill>
        <p:spPr>
          <a:xfrm>
            <a:off x="6268165" y="365125"/>
            <a:ext cx="5923835" cy="6492875"/>
          </a:xfrm>
        </p:spPr>
      </p:pic>
    </p:spTree>
    <p:extLst>
      <p:ext uri="{BB962C8B-B14F-4D97-AF65-F5344CB8AC3E}">
        <p14:creationId xmlns:p14="http://schemas.microsoft.com/office/powerpoint/2010/main" val="2753888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48339D-04A3-4C16-9A2E-813486B51CB8}"/>
              </a:ext>
            </a:extLst>
          </p:cNvPr>
          <p:cNvSpPr>
            <a:spLocks noGrp="1"/>
          </p:cNvSpPr>
          <p:nvPr>
            <p:ph type="title"/>
          </p:nvPr>
        </p:nvSpPr>
        <p:spPr/>
        <p:txBody>
          <a:bodyPr/>
          <a:lstStyle/>
          <a:p>
            <a:r>
              <a:rPr lang="da-DK" dirty="0"/>
              <a:t>Status for Jordplan II – Sikret grundvand</a:t>
            </a:r>
          </a:p>
        </p:txBody>
      </p:sp>
      <p:sp>
        <p:nvSpPr>
          <p:cNvPr id="3" name="Pladsholder til indhold 2">
            <a:extLst>
              <a:ext uri="{FF2B5EF4-FFF2-40B4-BE49-F238E27FC236}">
                <a16:creationId xmlns:a16="http://schemas.microsoft.com/office/drawing/2014/main" id="{A71167D1-1446-48CE-997F-67C9967AA6C9}"/>
              </a:ext>
            </a:extLst>
          </p:cNvPr>
          <p:cNvSpPr>
            <a:spLocks noGrp="1"/>
          </p:cNvSpPr>
          <p:nvPr>
            <p:ph idx="1"/>
          </p:nvPr>
        </p:nvSpPr>
        <p:spPr/>
        <p:txBody>
          <a:bodyPr/>
          <a:lstStyle/>
          <a:p>
            <a:endParaRPr lang="da-DK" dirty="0"/>
          </a:p>
        </p:txBody>
      </p:sp>
      <p:pic>
        <p:nvPicPr>
          <p:cNvPr id="5" name="Billede 4">
            <a:extLst>
              <a:ext uri="{FF2B5EF4-FFF2-40B4-BE49-F238E27FC236}">
                <a16:creationId xmlns:a16="http://schemas.microsoft.com/office/drawing/2014/main" id="{610364E7-96F0-4AFE-9F8E-52A21A41B1A5}"/>
              </a:ext>
            </a:extLst>
          </p:cNvPr>
          <p:cNvPicPr>
            <a:picLocks noChangeAspect="1"/>
          </p:cNvPicPr>
          <p:nvPr/>
        </p:nvPicPr>
        <p:blipFill rotWithShape="1">
          <a:blip r:embed="rId3"/>
          <a:srcRect l="1086" t="4877" r="2056" b="1898"/>
          <a:stretch/>
        </p:blipFill>
        <p:spPr>
          <a:xfrm>
            <a:off x="1376218" y="1542472"/>
            <a:ext cx="9892146" cy="5218546"/>
          </a:xfrm>
          <a:prstGeom prst="rect">
            <a:avLst/>
          </a:prstGeom>
        </p:spPr>
      </p:pic>
    </p:spTree>
    <p:extLst>
      <p:ext uri="{BB962C8B-B14F-4D97-AF65-F5344CB8AC3E}">
        <p14:creationId xmlns:p14="http://schemas.microsoft.com/office/powerpoint/2010/main" val="1647316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lede 5" descr="Et billede, der indeholder træ, græs, vand, natur&#10;&#10;Automatisk genereret beskrivelse">
            <a:extLst>
              <a:ext uri="{FF2B5EF4-FFF2-40B4-BE49-F238E27FC236}">
                <a16:creationId xmlns:a16="http://schemas.microsoft.com/office/drawing/2014/main" id="{2A11A62E-458D-4B4F-8BCB-EFF3295433E6}"/>
              </a:ext>
            </a:extLst>
          </p:cNvPr>
          <p:cNvPicPr>
            <a:picLocks noChangeAspect="1"/>
          </p:cNvPicPr>
          <p:nvPr/>
        </p:nvPicPr>
        <p:blipFill rotWithShape="1">
          <a:blip r:embed="rId3">
            <a:extLst>
              <a:ext uri="{28A0092B-C50C-407E-A947-70E740481C1C}">
                <a14:useLocalDpi xmlns:a14="http://schemas.microsoft.com/office/drawing/2010/main" val="0"/>
              </a:ext>
            </a:extLst>
          </a:blip>
          <a:srcRect b="5436"/>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5A596D3F-283E-404E-B847-7C76474FEB37}"/>
              </a:ext>
            </a:extLst>
          </p:cNvPr>
          <p:cNvSpPr>
            <a:spLocks noGrp="1"/>
          </p:cNvSpPr>
          <p:nvPr>
            <p:ph type="title"/>
          </p:nvPr>
        </p:nvSpPr>
        <p:spPr>
          <a:xfrm>
            <a:off x="838200" y="365125"/>
            <a:ext cx="3822189" cy="1899912"/>
          </a:xfrm>
        </p:spPr>
        <p:txBody>
          <a:bodyPr>
            <a:normAutofit/>
          </a:bodyPr>
          <a:lstStyle/>
          <a:p>
            <a:r>
              <a:rPr lang="da-DK" sz="4000" dirty="0"/>
              <a:t>Status for Jordplan II - Vandmiljø</a:t>
            </a:r>
          </a:p>
        </p:txBody>
      </p:sp>
      <p:sp>
        <p:nvSpPr>
          <p:cNvPr id="3" name="Pladsholder til indhold 2">
            <a:extLst>
              <a:ext uri="{FF2B5EF4-FFF2-40B4-BE49-F238E27FC236}">
                <a16:creationId xmlns:a16="http://schemas.microsoft.com/office/drawing/2014/main" id="{841CC6F7-688E-4F17-BECA-89881AEEC140}"/>
              </a:ext>
            </a:extLst>
          </p:cNvPr>
          <p:cNvSpPr>
            <a:spLocks noGrp="1"/>
          </p:cNvSpPr>
          <p:nvPr>
            <p:ph idx="1"/>
          </p:nvPr>
        </p:nvSpPr>
        <p:spPr>
          <a:xfrm>
            <a:off x="838200" y="2434201"/>
            <a:ext cx="3822189" cy="4058674"/>
          </a:xfrm>
        </p:spPr>
        <p:txBody>
          <a:bodyPr>
            <a:normAutofit/>
          </a:bodyPr>
          <a:lstStyle/>
          <a:p>
            <a:pPr marL="0" indent="0">
              <a:buNone/>
            </a:pPr>
            <a:endParaRPr lang="da-DK" sz="2400" dirty="0"/>
          </a:p>
          <a:p>
            <a:pPr marL="0" indent="0">
              <a:buNone/>
            </a:pPr>
            <a:r>
              <a:rPr lang="da-DK" sz="2400" dirty="0"/>
              <a:t>Region Hovedstaden:</a:t>
            </a:r>
          </a:p>
          <a:p>
            <a:r>
              <a:rPr lang="da-DK" sz="2400" dirty="0"/>
              <a:t>200 forurenede grunde</a:t>
            </a:r>
          </a:p>
          <a:p>
            <a:r>
              <a:rPr lang="da-DK" sz="2400" dirty="0"/>
              <a:t>20 mio. kr. </a:t>
            </a:r>
          </a:p>
          <a:p>
            <a:r>
              <a:rPr lang="da-DK" sz="2400" dirty="0"/>
              <a:t>100 grunde undersøges.</a:t>
            </a:r>
          </a:p>
          <a:p>
            <a:endParaRPr lang="da-DK" sz="2000" dirty="0"/>
          </a:p>
        </p:txBody>
      </p:sp>
    </p:spTree>
    <p:extLst>
      <p:ext uri="{BB962C8B-B14F-4D97-AF65-F5344CB8AC3E}">
        <p14:creationId xmlns:p14="http://schemas.microsoft.com/office/powerpoint/2010/main" val="1171528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2" name="Rectangle 13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48032A8B-C669-4E08-9D88-27F4876A7238}"/>
              </a:ext>
            </a:extLst>
          </p:cNvPr>
          <p:cNvSpPr>
            <a:spLocks noGrp="1"/>
          </p:cNvSpPr>
          <p:nvPr>
            <p:ph type="title"/>
          </p:nvPr>
        </p:nvSpPr>
        <p:spPr>
          <a:xfrm>
            <a:off x="838200" y="365125"/>
            <a:ext cx="4472031" cy="1899912"/>
          </a:xfrm>
        </p:spPr>
        <p:txBody>
          <a:bodyPr>
            <a:normAutofit/>
          </a:bodyPr>
          <a:lstStyle/>
          <a:p>
            <a:r>
              <a:rPr lang="da-DK" sz="4000" dirty="0"/>
              <a:t>Brandøvelsespladser</a:t>
            </a:r>
          </a:p>
        </p:txBody>
      </p:sp>
      <p:sp>
        <p:nvSpPr>
          <p:cNvPr id="3" name="Pladsholder til indhold 2">
            <a:extLst>
              <a:ext uri="{FF2B5EF4-FFF2-40B4-BE49-F238E27FC236}">
                <a16:creationId xmlns:a16="http://schemas.microsoft.com/office/drawing/2014/main" id="{32126549-50C8-48AC-832D-6BE6368C3D8E}"/>
              </a:ext>
            </a:extLst>
          </p:cNvPr>
          <p:cNvSpPr>
            <a:spLocks noGrp="1"/>
          </p:cNvSpPr>
          <p:nvPr>
            <p:ph idx="1"/>
          </p:nvPr>
        </p:nvSpPr>
        <p:spPr>
          <a:xfrm>
            <a:off x="838199" y="2434201"/>
            <a:ext cx="5784274" cy="3742762"/>
          </a:xfrm>
        </p:spPr>
        <p:txBody>
          <a:bodyPr>
            <a:normAutofit/>
          </a:bodyPr>
          <a:lstStyle/>
          <a:p>
            <a:r>
              <a:rPr lang="da-DK" sz="2600" dirty="0"/>
              <a:t>43 brandøvelsespladser </a:t>
            </a:r>
          </a:p>
          <a:p>
            <a:r>
              <a:rPr lang="da-DK" sz="2600" dirty="0"/>
              <a:t>26 pladser ved at blive undersøgt</a:t>
            </a:r>
          </a:p>
          <a:p>
            <a:r>
              <a:rPr lang="da-DK" sz="2600" dirty="0"/>
              <a:t>3 ved at blive afklaret i forhold til påbud</a:t>
            </a:r>
          </a:p>
          <a:p>
            <a:r>
              <a:rPr lang="da-DK" sz="2600" dirty="0"/>
              <a:t>Indsamling af oplysninger</a:t>
            </a:r>
          </a:p>
          <a:p>
            <a:r>
              <a:rPr lang="da-DK" sz="2600" dirty="0"/>
              <a:t>Pladser, der ikke er omfattet af regionens indsats</a:t>
            </a:r>
          </a:p>
          <a:p>
            <a:r>
              <a:rPr lang="da-DK" sz="2600" dirty="0"/>
              <a:t>Pladser med græssende dyr</a:t>
            </a:r>
          </a:p>
          <a:p>
            <a:r>
              <a:rPr lang="da-DK" sz="2600" dirty="0"/>
              <a:t>Kort på regionens hjemmeside.</a:t>
            </a:r>
          </a:p>
          <a:p>
            <a:endParaRPr lang="da-DK" sz="2600" dirty="0"/>
          </a:p>
          <a:p>
            <a:endParaRPr lang="da-DK" sz="1700" dirty="0"/>
          </a:p>
        </p:txBody>
      </p:sp>
      <p:pic>
        <p:nvPicPr>
          <p:cNvPr id="7" name="Billede 6">
            <a:extLst>
              <a:ext uri="{FF2B5EF4-FFF2-40B4-BE49-F238E27FC236}">
                <a16:creationId xmlns:a16="http://schemas.microsoft.com/office/drawing/2014/main" id="{4C8DB7CF-2AD9-4D17-AC4E-FD09A5E2D741}"/>
              </a:ext>
            </a:extLst>
          </p:cNvPr>
          <p:cNvPicPr>
            <a:picLocks noChangeAspect="1"/>
          </p:cNvPicPr>
          <p:nvPr/>
        </p:nvPicPr>
        <p:blipFill>
          <a:blip r:embed="rId3"/>
          <a:stretch>
            <a:fillRect/>
          </a:stretch>
        </p:blipFill>
        <p:spPr>
          <a:xfrm>
            <a:off x="6914249" y="365125"/>
            <a:ext cx="5107375" cy="6207426"/>
          </a:xfrm>
          <a:prstGeom prst="rect">
            <a:avLst/>
          </a:prstGeom>
        </p:spPr>
      </p:pic>
    </p:spTree>
    <p:extLst>
      <p:ext uri="{BB962C8B-B14F-4D97-AF65-F5344CB8AC3E}">
        <p14:creationId xmlns:p14="http://schemas.microsoft.com/office/powerpoint/2010/main" val="143992077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672</TotalTime>
  <Words>4546</Words>
  <Application>Microsoft Office PowerPoint</Application>
  <PresentationFormat>Widescreen</PresentationFormat>
  <Paragraphs>328</Paragraphs>
  <Slides>17</Slides>
  <Notes>17</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17</vt:i4>
      </vt:variant>
    </vt:vector>
  </HeadingPairs>
  <TitlesOfParts>
    <vt:vector size="22" baseType="lpstr">
      <vt:lpstr>Arial</vt:lpstr>
      <vt:lpstr>Calibri</vt:lpstr>
      <vt:lpstr>Calibri Light</vt:lpstr>
      <vt:lpstr>Symbol</vt:lpstr>
      <vt:lpstr>Office-tema</vt:lpstr>
      <vt:lpstr>Status på Jordplanen PFAS-aktiviteter i 2023 Prioriteret liste  for 2023</vt:lpstr>
      <vt:lpstr>PowerPoint-præsentation</vt:lpstr>
      <vt:lpstr>Jordplan II</vt:lpstr>
      <vt:lpstr>Status for Jordplan II - Kortlægning</vt:lpstr>
      <vt:lpstr>Status for Jordplan II    Grundvands- områder  Fokus på klorerede opløsningsmidler</vt:lpstr>
      <vt:lpstr>Status for Jordplan II  Grundvand fremdrift</vt:lpstr>
      <vt:lpstr>Status for Jordplan II – Sikret grundvand</vt:lpstr>
      <vt:lpstr>Status for Jordplan II - Vandmiljø</vt:lpstr>
      <vt:lpstr>Brandøvelsespladser</vt:lpstr>
      <vt:lpstr>Andre PFAS-grunde</vt:lpstr>
      <vt:lpstr>PowerPoint-præsentation</vt:lpstr>
      <vt:lpstr>Forslag til PFAS-aktiviteter  i 2023</vt:lpstr>
      <vt:lpstr>PowerPoint-præsentation</vt:lpstr>
      <vt:lpstr>Udkast til prioriteret liste for 2023</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 for Jordplan II - PFAS - prioriteret liste for 2023</dc:title>
  <dc:creator>Jeanette Olsen</dc:creator>
  <cp:lastModifiedBy>Gitte Ellehave Schultz</cp:lastModifiedBy>
  <cp:revision>58</cp:revision>
  <cp:lastPrinted>2022-10-18T10:50:44Z</cp:lastPrinted>
  <dcterms:created xsi:type="dcterms:W3CDTF">2021-10-20T07:39:44Z</dcterms:created>
  <dcterms:modified xsi:type="dcterms:W3CDTF">2022-11-01T06:16:34Z</dcterms:modified>
</cp:coreProperties>
</file>