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310" r:id="rId3"/>
    <p:sldId id="311" r:id="rId4"/>
    <p:sldId id="258" r:id="rId5"/>
    <p:sldId id="375" r:id="rId6"/>
    <p:sldId id="277" r:id="rId7"/>
    <p:sldId id="376" r:id="rId8"/>
    <p:sldId id="308" r:id="rId9"/>
    <p:sldId id="309" r:id="rId10"/>
    <p:sldId id="292" r:id="rId11"/>
    <p:sldId id="281" r:id="rId12"/>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1798" autoAdjust="0"/>
  </p:normalViewPr>
  <p:slideViewPr>
    <p:cSldViewPr snapToGrid="0">
      <p:cViewPr varScale="1">
        <p:scale>
          <a:sx n="79" d="100"/>
          <a:sy n="79" d="100"/>
        </p:scale>
        <p:origin x="165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E5E99B2-583B-4B37-A03D-7D4BF48476DA}" type="datetimeFigureOut">
              <a:rPr lang="da-DK" smtClean="0"/>
              <a:t>24-04-2023</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8567249-7E35-482D-BE92-D089CFAB9939}" type="slidenum">
              <a:rPr lang="da-DK" smtClean="0"/>
              <a:t>‹nr.›</a:t>
            </a:fld>
            <a:endParaRPr lang="da-DK"/>
          </a:p>
        </p:txBody>
      </p:sp>
    </p:spTree>
    <p:extLst>
      <p:ext uri="{BB962C8B-B14F-4D97-AF65-F5344CB8AC3E}">
        <p14:creationId xmlns:p14="http://schemas.microsoft.com/office/powerpoint/2010/main" val="42186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8567249-7E35-482D-BE92-D089CFAB9939}" type="slidenum">
              <a:rPr lang="da-DK" smtClean="0"/>
              <a:t>1</a:t>
            </a:fld>
            <a:endParaRPr lang="da-DK"/>
          </a:p>
        </p:txBody>
      </p:sp>
    </p:spTree>
    <p:extLst>
      <p:ext uri="{BB962C8B-B14F-4D97-AF65-F5344CB8AC3E}">
        <p14:creationId xmlns:p14="http://schemas.microsoft.com/office/powerpoint/2010/main" val="430930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effectLst/>
                <a:latin typeface="+mn-lt"/>
                <a:ea typeface="Times New Roman" panose="02020603050405020304" pitchFamily="18" charset="0"/>
                <a:cs typeface="Arial" panose="020B0604020202020204" pitchFamily="34" charset="0"/>
              </a:rPr>
              <a:t>Hvis der er tid til det:</a:t>
            </a:r>
          </a:p>
          <a:p>
            <a:endParaRPr lang="da-DK" sz="1200" dirty="0">
              <a:effectLst/>
              <a:latin typeface="+mn-lt"/>
              <a:ea typeface="Times New Roman" panose="02020603050405020304" pitchFamily="18" charset="0"/>
              <a:cs typeface="Arial" panose="020B0604020202020204" pitchFamily="34" charset="0"/>
            </a:endParaRPr>
          </a:p>
          <a:p>
            <a:r>
              <a:rPr lang="da-DK" sz="1200" dirty="0">
                <a:effectLst/>
                <a:latin typeface="+mn-lt"/>
                <a:ea typeface="Times New Roman" panose="02020603050405020304" pitchFamily="18" charset="0"/>
                <a:cs typeface="Arial" panose="020B0604020202020204" pitchFamily="34" charset="0"/>
              </a:rPr>
              <a:t>Region Hovedstadens PFAS-indsats i 2023 omfatter en række tiltag:</a:t>
            </a:r>
          </a:p>
          <a:p>
            <a:r>
              <a:rPr lang="da-DK" sz="1200" dirty="0">
                <a:effectLst/>
                <a:latin typeface="+mn-lt"/>
                <a:ea typeface="Times New Roman" panose="02020603050405020304" pitchFamily="18" charset="0"/>
                <a:cs typeface="Arial" panose="020B0604020202020204" pitchFamily="34" charset="0"/>
              </a:rPr>
              <a:t> </a:t>
            </a:r>
          </a:p>
          <a:p>
            <a:pPr marL="342900" lvl="0" indent="-342900">
              <a:buFont typeface="Symbol" panose="05050102010706020507" pitchFamily="18" charset="2"/>
              <a:buChar char=""/>
            </a:pPr>
            <a:r>
              <a:rPr lang="da-DK" sz="1200" b="1" dirty="0">
                <a:effectLst/>
                <a:latin typeface="+mn-lt"/>
                <a:ea typeface="Times New Roman" panose="02020603050405020304" pitchFamily="18" charset="0"/>
                <a:cs typeface="Arial" panose="020B0604020202020204" pitchFamily="34" charset="0"/>
              </a:rPr>
              <a:t>Vidensopbygning.</a:t>
            </a:r>
            <a:r>
              <a:rPr lang="da-DK" sz="1200" dirty="0">
                <a:effectLst/>
                <a:latin typeface="+mn-lt"/>
                <a:ea typeface="Times New Roman" panose="02020603050405020304" pitchFamily="18" charset="0"/>
                <a:cs typeface="Arial" panose="020B0604020202020204" pitchFamily="34" charset="0"/>
              </a:rPr>
              <a:t> I tæt samarbejde med de øvrige regioner opbygges viden om PFAS-stofferne: Hvor har de været brugt, hvordan opfører de sig i miljøet, hvad er den generelle belastning.</a:t>
            </a:r>
          </a:p>
          <a:p>
            <a:pPr marL="342900" lvl="0" indent="-342900">
              <a:buFont typeface="Symbol" panose="05050102010706020507" pitchFamily="18" charset="2"/>
              <a:buChar char=""/>
            </a:pPr>
            <a:r>
              <a:rPr lang="da-DK" sz="1200" b="1" dirty="0">
                <a:effectLst/>
                <a:latin typeface="+mn-lt"/>
                <a:ea typeface="Times New Roman" panose="02020603050405020304" pitchFamily="18" charset="0"/>
                <a:cs typeface="Arial" panose="020B0604020202020204" pitchFamily="34" charset="0"/>
              </a:rPr>
              <a:t>Kortlægning.</a:t>
            </a:r>
            <a:r>
              <a:rPr lang="da-DK" sz="1200" dirty="0">
                <a:effectLst/>
                <a:latin typeface="+mn-lt"/>
                <a:ea typeface="Times New Roman" panose="02020603050405020304" pitchFamily="18" charset="0"/>
                <a:cs typeface="Arial" panose="020B0604020202020204" pitchFamily="34" charset="0"/>
              </a:rPr>
              <a:t> Udarbejde strategi for kortlægning af PFAS-grunde: Hvilken tilgang er den mest optimale i forhold til at afdække forureningsrisikoen.</a:t>
            </a:r>
          </a:p>
          <a:p>
            <a:pPr marL="342900" lvl="0" indent="-342900">
              <a:buFont typeface="Symbol" panose="05050102010706020507" pitchFamily="18" charset="2"/>
              <a:buChar char=""/>
            </a:pPr>
            <a:r>
              <a:rPr lang="da-DK" sz="1200" b="1" dirty="0">
                <a:effectLst/>
                <a:latin typeface="+mn-lt"/>
                <a:ea typeface="Times New Roman" panose="02020603050405020304" pitchFamily="18" charset="0"/>
                <a:cs typeface="Arial" panose="020B0604020202020204" pitchFamily="34" charset="0"/>
              </a:rPr>
              <a:t>Brandøvelsespladser.</a:t>
            </a:r>
            <a:r>
              <a:rPr lang="da-DK" sz="1200" dirty="0">
                <a:effectLst/>
                <a:latin typeface="+mn-lt"/>
                <a:ea typeface="Times New Roman" panose="02020603050405020304" pitchFamily="18" charset="0"/>
                <a:cs typeface="Arial" panose="020B0604020202020204" pitchFamily="34" charset="0"/>
              </a:rPr>
              <a:t> Fortsatte undersøgelser på brandøvelsespladser, der vurderes at være særligt kritiske i forhold til PFAS-belastningen i miljøet, idet stofferne har været anvendt så massivt på disse pladser.</a:t>
            </a:r>
          </a:p>
          <a:p>
            <a:pPr marL="342900" lvl="0" indent="-342900">
              <a:buFont typeface="Symbol" panose="05050102010706020507" pitchFamily="18" charset="2"/>
              <a:buChar char=""/>
            </a:pPr>
            <a:r>
              <a:rPr lang="da-DK" sz="1200" b="1" dirty="0">
                <a:effectLst/>
                <a:latin typeface="+mn-lt"/>
                <a:ea typeface="Times New Roman" panose="02020603050405020304" pitchFamily="18" charset="0"/>
                <a:cs typeface="Arial" panose="020B0604020202020204" pitchFamily="34" charset="0"/>
              </a:rPr>
              <a:t>Kildeopsporing.</a:t>
            </a:r>
            <a:r>
              <a:rPr lang="da-DK" sz="1200" dirty="0">
                <a:effectLst/>
                <a:latin typeface="+mn-lt"/>
                <a:ea typeface="Times New Roman" panose="02020603050405020304" pitchFamily="18" charset="0"/>
                <a:cs typeface="Arial" panose="020B0604020202020204" pitchFamily="34" charset="0"/>
              </a:rPr>
              <a:t> Opsporing af kilder til PFAS-forurening i Høje-Taastrup Kommune, hvor et lokalt vandværk er ramt af PFAS-forurening og i dag bliver nødforsynet med vand fra et nabovandværk.</a:t>
            </a:r>
          </a:p>
          <a:p>
            <a:pPr marL="342900" lvl="0" indent="-342900">
              <a:buFont typeface="Symbol" panose="05050102010706020507" pitchFamily="18" charset="2"/>
              <a:buChar char=""/>
            </a:pPr>
            <a:r>
              <a:rPr lang="da-DK" sz="1200" b="1" dirty="0">
                <a:effectLst/>
                <a:latin typeface="+mn-lt"/>
                <a:ea typeface="Times New Roman" panose="02020603050405020304" pitchFamily="18" charset="0"/>
                <a:cs typeface="Arial" panose="020B0604020202020204" pitchFamily="34" charset="0"/>
              </a:rPr>
              <a:t>Påbud.</a:t>
            </a:r>
            <a:r>
              <a:rPr lang="da-DK" sz="1200" dirty="0">
                <a:effectLst/>
                <a:latin typeface="+mn-lt"/>
                <a:ea typeface="Times New Roman" panose="02020603050405020304" pitchFamily="18" charset="0"/>
                <a:cs typeface="Arial" panose="020B0604020202020204" pitchFamily="34" charset="0"/>
              </a:rPr>
              <a:t> Afklare hos de relevante myndigheder (kommunerne eller staten), om der er en forurener, der kan gøres ansvarlig for de videre undersøgelser og eventuel oprensning.</a:t>
            </a:r>
          </a:p>
          <a:p>
            <a:pPr marL="342900" lvl="0" indent="-342900">
              <a:buFont typeface="Symbol" panose="05050102010706020507" pitchFamily="18" charset="2"/>
              <a:buChar char=""/>
            </a:pPr>
            <a:r>
              <a:rPr lang="da-DK" sz="1200" b="1" dirty="0">
                <a:effectLst/>
                <a:latin typeface="+mn-lt"/>
                <a:ea typeface="Times New Roman" panose="02020603050405020304" pitchFamily="18" charset="0"/>
                <a:cs typeface="Arial" panose="020B0604020202020204" pitchFamily="34" charset="0"/>
              </a:rPr>
              <a:t>Pilotprojekt om nye rensemetoder.</a:t>
            </a:r>
            <a:r>
              <a:rPr lang="da-DK" sz="1200" dirty="0">
                <a:effectLst/>
                <a:latin typeface="+mn-lt"/>
                <a:ea typeface="Times New Roman" panose="02020603050405020304" pitchFamily="18" charset="0"/>
                <a:cs typeface="Arial" panose="020B0604020202020204" pitchFamily="34" charset="0"/>
              </a:rPr>
              <a:t> Et samarbejdsprojekt med forskningsinstitutioner og relevante renseteknologi-firmaer, hvor udbyttet bliver, at administrationen er klar til at igangsætte fuldskala PFAS-rensning af grundvandet på de grunde, hvor forureningen viser sig at udgøre en risiko. De firmaer, der er med i projektet, vil kunne anvende resultaterne, som en benchmarking af deres teknik.</a:t>
            </a:r>
          </a:p>
          <a:p>
            <a:pPr marL="342900" lvl="0" indent="-342900">
              <a:buFont typeface="Symbol" panose="05050102010706020507" pitchFamily="18" charset="2"/>
              <a:buChar char=""/>
            </a:pPr>
            <a:r>
              <a:rPr lang="da-DK" sz="1200" b="1" dirty="0">
                <a:effectLst/>
                <a:latin typeface="+mn-lt"/>
                <a:ea typeface="Times New Roman" panose="02020603050405020304" pitchFamily="18" charset="0"/>
                <a:cs typeface="Arial" panose="020B0604020202020204" pitchFamily="34" charset="0"/>
              </a:rPr>
              <a:t>Den nationale strategi for PFAS. </a:t>
            </a:r>
            <a:r>
              <a:rPr lang="da-DK" sz="1200" dirty="0">
                <a:effectLst/>
                <a:latin typeface="+mn-lt"/>
                <a:ea typeface="Times New Roman" panose="02020603050405020304" pitchFamily="18" charset="0"/>
                <a:cs typeface="Arial" panose="020B0604020202020204" pitchFamily="34" charset="0"/>
              </a:rPr>
              <a:t>Arbejde proaktivt for den nationale strategi for PFAS, som regeringen har lovet at tage initiativ til.</a:t>
            </a:r>
          </a:p>
          <a:p>
            <a:pPr marL="342900" lvl="0" indent="-342900">
              <a:buFont typeface="Symbol" panose="05050102010706020507" pitchFamily="18" charset="2"/>
              <a:buChar char=""/>
            </a:pPr>
            <a:endParaRPr lang="da-DK" sz="1200" dirty="0">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a-DK" sz="1200" dirty="0">
              <a:effectLst/>
              <a:latin typeface="+mn-lt"/>
              <a:ea typeface="Times New Roman" panose="02020603050405020304" pitchFamily="18" charset="0"/>
              <a:cs typeface="Arial" panose="020B0604020202020204" pitchFamily="34" charset="0"/>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6BBF30-9E8D-4E40-A72D-A1EF357E1F8F}"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588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Regionerne har siden 2021 fået tilskud fra en ekstraordinær finanslovsbevilling til oprensning af Danmarks 10 generationsforureninger. Der er afsat i alt 630 mio. kr. fordelt over årene 2021-2025 - heraf 35 mio. kr. til Region Hovedstadens 4 generationsforureninger. </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Calibri" panose="020F0502020204030204" pitchFamily="34" charset="0"/>
              </a:rPr>
              <a:t>Generationsforureninger er ekstraordinært store og komplekse jordforureninger, der hver for sig mere end 50 mio. kr. at rense op.</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I Region Hovedstaden er indsatsen godt i gang og består i første omgang i forberedelse af selve oprensningerne. De 4 generationsforureninger i Region Hovedstaden er: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ts val="1200"/>
              </a:lnSpc>
              <a:buFont typeface="Symbol" panose="05050102010706020507" pitchFamily="18" charset="2"/>
              <a:buChar char=""/>
            </a:pPr>
            <a:r>
              <a:rPr lang="da-DK" sz="1800" dirty="0" err="1">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Collstropgrunden</a:t>
            </a:r>
            <a:r>
              <a:rPr lang="da-DK"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ved Esrum Sø, tidligere træimprægneringsgrund, som er forurenet med tungmetaller, hvor især arsen er det kritiske stof - vandmiljø</a:t>
            </a:r>
            <a:endParaRPr lang="da-DK" sz="18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200"/>
              </a:lnSpc>
              <a:buFont typeface="Symbol" panose="05050102010706020507" pitchFamily="18" charset="2"/>
              <a:buChar char=""/>
            </a:pPr>
            <a:r>
              <a:rPr lang="da-DK"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Lundtoftevej 150-160, Lyngby-Taarbæk, tidligere køleskabsfabrik, som er forurenet med klorerede opløsningsmidler - grundvand</a:t>
            </a:r>
            <a:endParaRPr lang="da-DK" sz="18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200"/>
              </a:lnSpc>
              <a:buFont typeface="Symbol" panose="05050102010706020507" pitchFamily="18" charset="2"/>
              <a:buChar char=""/>
            </a:pPr>
            <a:r>
              <a:rPr lang="da-DK"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Naverland 26 A og B, Albertslund, tidligere </a:t>
            </a:r>
            <a:r>
              <a:rPr lang="da-DK" sz="1800" dirty="0" err="1">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omlastning</a:t>
            </a:r>
            <a:r>
              <a:rPr lang="da-DK"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og salg af klorerede opløsnings­midler til renserier, som er forurenet med klorerede opløsningsmidler - grundvand</a:t>
            </a:r>
            <a:endParaRPr lang="da-DK" sz="18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200"/>
              </a:lnSpc>
              <a:buFont typeface="Symbol" panose="05050102010706020507" pitchFamily="18" charset="2"/>
              <a:buChar char=""/>
            </a:pPr>
            <a:r>
              <a:rPr lang="da-DK"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Vestergade 5, Skuldelev, tidligere metalvarefabrik, som er forurenet med klorerede opløsningsmidler - grundvand.</a:t>
            </a:r>
            <a:endParaRPr lang="da-DK" sz="18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endParaRP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DC315A-E73D-44F6-B0A1-3BB81A46EB2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11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Gennemgå dagsordenpunkter.</a:t>
            </a:r>
          </a:p>
          <a:p>
            <a:endParaRPr lang="da-DK" sz="1200" dirty="0">
              <a:latin typeface="+mn-lt"/>
            </a:endParaRPr>
          </a:p>
          <a:p>
            <a:r>
              <a:rPr lang="da-DK" sz="1200" dirty="0">
                <a:latin typeface="+mn-lt"/>
              </a:rPr>
              <a:t>og så har vi inviteret:</a:t>
            </a:r>
          </a:p>
          <a:p>
            <a:pPr marL="457200"/>
            <a:r>
              <a:rPr lang="da-DK" sz="1200" b="1" dirty="0">
                <a:solidFill>
                  <a:srgbClr val="000000"/>
                </a:solidFill>
                <a:effectLst/>
                <a:latin typeface="+mn-lt"/>
                <a:ea typeface="Calibri" panose="020F0502020204030204" pitchFamily="34" charset="0"/>
              </a:rPr>
              <a:t>Paula E. C. Hammer</a:t>
            </a:r>
            <a:r>
              <a:rPr lang="da-DK" sz="1200" b="1" i="1" dirty="0">
                <a:solidFill>
                  <a:srgbClr val="000000"/>
                </a:solidFill>
                <a:effectLst/>
                <a:latin typeface="+mn-lt"/>
                <a:ea typeface="Calibri" panose="020F0502020204030204" pitchFamily="34" charset="0"/>
              </a:rPr>
              <a:t>, </a:t>
            </a:r>
            <a:r>
              <a:rPr lang="da-DK" sz="1200" dirty="0">
                <a:solidFill>
                  <a:srgbClr val="000000"/>
                </a:solidFill>
                <a:effectLst/>
                <a:latin typeface="+mn-lt"/>
                <a:ea typeface="Calibri" panose="020F0502020204030204" pitchFamily="34" charset="0"/>
              </a:rPr>
              <a:t>Speciallæge i Arbejds- og Miljømedicin, Klinisk Toksikolog, Ph.d.</a:t>
            </a:r>
            <a:r>
              <a:rPr lang="da-DK" sz="1200" dirty="0">
                <a:solidFill>
                  <a:srgbClr val="000000"/>
                </a:solidFill>
                <a:effectLst/>
                <a:latin typeface="+mn-lt"/>
                <a:ea typeface="Calibri" panose="020F0502020204030204" pitchFamily="34" charset="0"/>
                <a:cs typeface="Calibri" panose="020F0502020204030204" pitchFamily="34" charset="0"/>
              </a:rPr>
              <a:t> fra </a:t>
            </a:r>
            <a:r>
              <a:rPr lang="da-DK" sz="1200" b="1" dirty="0">
                <a:solidFill>
                  <a:srgbClr val="000000"/>
                </a:solidFill>
                <a:effectLst/>
                <a:latin typeface="+mn-lt"/>
                <a:ea typeface="Calibri" panose="020F0502020204030204" pitchFamily="34" charset="0"/>
                <a:cs typeface="Calibri" panose="020F0502020204030204" pitchFamily="34" charset="0"/>
              </a:rPr>
              <a:t>Arbejds- og Miljømedicinsk Afdeling </a:t>
            </a:r>
            <a:r>
              <a:rPr lang="da-DK" sz="1200" dirty="0">
                <a:solidFill>
                  <a:srgbClr val="000000"/>
                </a:solidFill>
                <a:effectLst/>
                <a:latin typeface="+mn-lt"/>
                <a:ea typeface="Calibri" panose="020F0502020204030204" pitchFamily="34" charset="0"/>
                <a:cs typeface="Calibri" panose="020F0502020204030204" pitchFamily="34" charset="0"/>
              </a:rPr>
              <a:t>på</a:t>
            </a:r>
            <a:r>
              <a:rPr lang="da-DK" sz="1200" b="1" dirty="0">
                <a:solidFill>
                  <a:srgbClr val="000000"/>
                </a:solidFill>
                <a:effectLst/>
                <a:latin typeface="+mn-lt"/>
                <a:ea typeface="Calibri" panose="020F0502020204030204" pitchFamily="34" charset="0"/>
                <a:cs typeface="Calibri" panose="020F0502020204030204" pitchFamily="34" charset="0"/>
              </a:rPr>
              <a:t> </a:t>
            </a:r>
            <a:r>
              <a:rPr lang="da-DK" sz="1200" dirty="0">
                <a:solidFill>
                  <a:srgbClr val="000000"/>
                </a:solidFill>
                <a:effectLst/>
                <a:latin typeface="+mn-lt"/>
                <a:ea typeface="Calibri" panose="020F0502020204030204" pitchFamily="34" charset="0"/>
                <a:cs typeface="Calibri" panose="020F0502020204030204" pitchFamily="34" charset="0"/>
              </a:rPr>
              <a:t>Bispebjerg og Frederiksberg Hospital. De ved en masse om risikokommunikation og hvordan og hvorfra PFAS optages i mennesker, dyr og planter. Den viden vil vi gerne dele med jer.</a:t>
            </a:r>
            <a:endParaRPr lang="da-DK" sz="1200" dirty="0">
              <a:effectLst/>
              <a:latin typeface="+mn-lt"/>
              <a:ea typeface="Calibri" panose="020F0502020204030204" pitchFamily="34" charset="0"/>
            </a:endParaRPr>
          </a:p>
          <a:p>
            <a:pPr marL="457200">
              <a:lnSpc>
                <a:spcPct val="107000"/>
              </a:lnSpc>
              <a:spcAft>
                <a:spcPts val="800"/>
              </a:spcAft>
            </a:pPr>
            <a:r>
              <a:rPr lang="da-DK" sz="1200" dirty="0">
                <a:effectLst/>
                <a:latin typeface="+mn-lt"/>
                <a:ea typeface="Calibri" panose="020F0502020204030204" pitchFamily="34" charset="0"/>
                <a:cs typeface="Times New Roman" panose="02020603050405020304" pitchFamily="18" charset="0"/>
              </a:rPr>
              <a:t> </a:t>
            </a:r>
          </a:p>
          <a:p>
            <a:r>
              <a:rPr lang="da-DK" sz="1800" dirty="0"/>
              <a:t>For at nå igennem præsentationerne holder vi først vores oplæg og DEREFTER giver vi plads til spørgsmål.</a:t>
            </a:r>
          </a:p>
          <a:p>
            <a:endParaRPr lang="da-DK" dirty="0"/>
          </a:p>
          <a:p>
            <a:endParaRPr lang="da-DK" dirty="0"/>
          </a:p>
          <a:p>
            <a:endParaRPr lang="da-DK" dirty="0"/>
          </a:p>
          <a:p>
            <a:endParaRPr lang="da-DK" sz="1200" dirty="0">
              <a:latin typeface="+mn-lt"/>
            </a:endParaRPr>
          </a:p>
        </p:txBody>
      </p:sp>
      <p:sp>
        <p:nvSpPr>
          <p:cNvPr id="4" name="Pladsholder til slidenummer 3"/>
          <p:cNvSpPr>
            <a:spLocks noGrp="1"/>
          </p:cNvSpPr>
          <p:nvPr>
            <p:ph type="sldNum" sz="quarter" idx="5"/>
          </p:nvPr>
        </p:nvSpPr>
        <p:spPr/>
        <p:txBody>
          <a:bodyPr/>
          <a:lstStyle/>
          <a:p>
            <a:fld id="{BDC3C475-25DA-45B0-83ED-98B41B95A2EC}" type="slidenum">
              <a:rPr lang="da-DK" smtClean="0"/>
              <a:t>2</a:t>
            </a:fld>
            <a:endParaRPr lang="da-DK"/>
          </a:p>
        </p:txBody>
      </p:sp>
    </p:spTree>
    <p:extLst>
      <p:ext uri="{BB962C8B-B14F-4D97-AF65-F5344CB8AC3E}">
        <p14:creationId xmlns:p14="http://schemas.microsoft.com/office/powerpoint/2010/main" val="26638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Regionerne er ikke de eneste, der spiller en rolle på jordforureningsområdet – det gør kommunerne og staten også.</a:t>
            </a:r>
          </a:p>
          <a:p>
            <a:endParaRPr lang="da-DK" dirty="0"/>
          </a:p>
          <a:p>
            <a:r>
              <a:rPr lang="da-DK" dirty="0"/>
              <a:t>Denne figur er ikke fyldestgørende ift. opgaver og ansvar, men viser blot nogle nedslag.</a:t>
            </a:r>
          </a:p>
          <a:p>
            <a:endParaRPr lang="da-DK" dirty="0"/>
          </a:p>
          <a:p>
            <a:pPr>
              <a:lnSpc>
                <a:spcPct val="107000"/>
              </a:lnSpc>
              <a:spcAft>
                <a:spcPts val="800"/>
              </a:spcAft>
            </a:pPr>
            <a:r>
              <a:rPr lang="da-DK" sz="1800" dirty="0">
                <a:effectLst/>
                <a:latin typeface="Calibri" panose="020F0502020204030204" pitchFamily="34" charset="0"/>
                <a:ea typeface="Calibri" panose="020F0502020204030204" pitchFamily="34" charset="0"/>
                <a:cs typeface="Calibri" panose="020F0502020204030204" pitchFamily="34" charset="0"/>
              </a:rPr>
              <a:t>Kommunerne og i visse tilfælde staten, der fører tilsyn med virksomheder og skal sikre, at virksomheden ikke forurener. Sker der alligevel forurening, er det op til kommunen eller staten at give forureneren et påbud om at undersøge og fjerne forureningen.</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Calibri" panose="020F0502020204030204" pitchFamily="34" charset="0"/>
              </a:rPr>
              <a:t>Kommunerne giver tilladelse til byggeri på forurenede grunde.</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Kommunerne fører tilsyn med vandforsyninger og kvaliteten af drikkevandet.</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Calibri" panose="020F0502020204030204" pitchFamily="34" charset="0"/>
              </a:rPr>
              <a:t>Staten overvåger miljøfarlige stoffer i bl.a. grundvandet, og er tilsynsmyndighed for større virksomheder. </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Calibri" panose="020F0502020204030204" pitchFamily="34" charset="0"/>
              </a:rPr>
              <a:t>Staten fastsætter grænseværdier og godkender pesticider.</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sz="1800" dirty="0">
                <a:effectLst/>
                <a:latin typeface="Calibri" panose="020F0502020204030204" pitchFamily="34" charset="0"/>
                <a:ea typeface="Calibri" panose="020F0502020204030204" pitchFamily="34" charset="0"/>
              </a:rPr>
              <a:t>Staten omfatter også sundhedsområdet og fødevareområdet.</a:t>
            </a:r>
          </a:p>
          <a:p>
            <a:endParaRPr lang="da-DK" sz="1800" dirty="0">
              <a:effectLst/>
              <a:latin typeface="Calibri" panose="020F0502020204030204" pitchFamily="34" charset="0"/>
            </a:endParaRPr>
          </a:p>
          <a:p>
            <a:r>
              <a:rPr lang="da-DK" sz="1800" dirty="0">
                <a:effectLst/>
                <a:latin typeface="Calibri" panose="020F0502020204030204" pitchFamily="34" charset="0"/>
              </a:rPr>
              <a:t>Beskyttelse af grundvandet kræver samarbejder alle parter imellem – naturligvis også med vandforsyningerne.</a:t>
            </a:r>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28567249-7E35-482D-BE92-D089CFAB9939}" type="slidenum">
              <a:rPr lang="da-DK" smtClean="0"/>
              <a:t>3</a:t>
            </a:fld>
            <a:endParaRPr lang="da-DK"/>
          </a:p>
        </p:txBody>
      </p:sp>
    </p:spTree>
    <p:extLst>
      <p:ext uri="{BB962C8B-B14F-4D97-AF65-F5344CB8AC3E}">
        <p14:creationId xmlns:p14="http://schemas.microsoft.com/office/powerpoint/2010/main" val="3674148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mn-lt"/>
                <a:ea typeface="ヒラギノ角ゴ Pro W3" pitchFamily="-96" charset="-128"/>
              </a:rPr>
              <a:t>Ifølge jordforureningsloven er det regionernes opgave at håndtere de jordforureninger, som udgør en risiko for</a:t>
            </a:r>
          </a:p>
          <a:p>
            <a:endParaRPr lang="da-DK" dirty="0">
              <a:latin typeface="+mn-lt"/>
              <a:ea typeface="ヒラギノ角ゴ Pro W3" pitchFamily="-96" charset="-128"/>
            </a:endParaRPr>
          </a:p>
          <a:p>
            <a:pPr marL="171450" indent="-171450">
              <a:buFont typeface="Arial" panose="020B0604020202020204" pitchFamily="34" charset="0"/>
              <a:buChar char="•"/>
            </a:pPr>
            <a:r>
              <a:rPr lang="da-DK" dirty="0">
                <a:latin typeface="+mn-lt"/>
                <a:ea typeface="ヒラギノ角ゴ Pro W3" pitchFamily="-96" charset="-128"/>
              </a:rPr>
              <a:t>Grundvand, der bruges til drikkevand – nu og i fremtiden</a:t>
            </a:r>
          </a:p>
          <a:p>
            <a:pPr marL="171450" indent="-171450">
              <a:buFont typeface="Arial" panose="020B0604020202020204" pitchFamily="34" charset="0"/>
              <a:buChar char="•"/>
            </a:pPr>
            <a:r>
              <a:rPr lang="da-DK" dirty="0">
                <a:latin typeface="+mn-lt"/>
                <a:ea typeface="ヒラギノ角ゴ Pro W3" pitchFamily="-96" charset="-128"/>
              </a:rPr>
              <a:t>Boliger, børneinstitutioner og offentlige legepladser – dvs. forurening, der kan dampe op af jorden og ind i huse og forurene </a:t>
            </a:r>
            <a:r>
              <a:rPr lang="da-DK" dirty="0" err="1">
                <a:latin typeface="+mn-lt"/>
                <a:ea typeface="ヒラギノ角ゴ Pro W3" pitchFamily="-96" charset="-128"/>
              </a:rPr>
              <a:t>indeluften</a:t>
            </a:r>
            <a:r>
              <a:rPr lang="da-DK" dirty="0">
                <a:latin typeface="+mn-lt"/>
                <a:ea typeface="ヒラギノ角ゴ Pro W3" pitchFamily="-96" charset="-128"/>
              </a:rPr>
              <a:t> og forurening i jorden som børn og voksne kan komme i kontakt med</a:t>
            </a:r>
          </a:p>
          <a:p>
            <a:pPr marL="171450" indent="-171450">
              <a:buFont typeface="Arial" panose="020B0604020202020204" pitchFamily="34" charset="0"/>
              <a:buChar char="•"/>
            </a:pPr>
            <a:r>
              <a:rPr lang="da-DK" dirty="0">
                <a:latin typeface="+mn-lt"/>
                <a:ea typeface="ヒラギノ角ゴ Pro W3" pitchFamily="-96" charset="-128"/>
              </a:rPr>
              <a:t>Vandmiljøet i søer, vandløb og kystvand der kræver særlig beskyttelse – det der hedder målsat overfladevand og er omfattet af vandområdeplanerne. </a:t>
            </a:r>
          </a:p>
          <a:p>
            <a:endParaRPr lang="da-DK" dirty="0">
              <a:latin typeface="+mn-lt"/>
              <a:ea typeface="ヒラギノ角ゴ Pro W3" pitchFamily="-96" charset="-128"/>
            </a:endParaRPr>
          </a:p>
          <a:p>
            <a:r>
              <a:rPr lang="da-DK" dirty="0">
                <a:latin typeface="+mn-lt"/>
              </a:rPr>
              <a:t>Regionens indsats sker som udgangspunkt KUN, hvis der </a:t>
            </a:r>
            <a:r>
              <a:rPr lang="da-DK" b="1" dirty="0">
                <a:latin typeface="+mn-lt"/>
              </a:rPr>
              <a:t>ikke</a:t>
            </a:r>
            <a:r>
              <a:rPr lang="da-DK" dirty="0">
                <a:latin typeface="+mn-lt"/>
              </a:rPr>
              <a:t> er en forurener, der kan stilles til ansvar for forureningen. Enten fordi forureningen er sket for så lang tid siden, at det ikke er muligt at finde forureneren – det vi ofte omtaler som herreløse forureninger - eller fordi forureneren af forskellige årsager ikke kan gøres ansvarlig (ikke bevise at forureningen er sket efter de forskellige tidsfrister i forskellige miljølove).</a:t>
            </a:r>
          </a:p>
          <a:p>
            <a:endParaRPr lang="da-DK" dirty="0">
              <a:latin typeface="+mn-lt"/>
            </a:endParaRPr>
          </a:p>
          <a:p>
            <a:r>
              <a:rPr lang="da-DK" dirty="0">
                <a:latin typeface="+mn-lt"/>
              </a:rPr>
              <a:t>Det er også vigtigt at understrege, at det er </a:t>
            </a:r>
            <a:r>
              <a:rPr lang="da-DK" dirty="0">
                <a:latin typeface="+mn-lt"/>
                <a:ea typeface="ヒラギノ角ゴ Pro W3" pitchFamily="-96" charset="-128"/>
              </a:rPr>
              <a:t>boliger, børneinstitutioner og offentlige legepladser der er omfattet af offentlig </a:t>
            </a:r>
            <a:r>
              <a:rPr lang="da-DK" sz="1200" kern="1200" dirty="0">
                <a:solidFill>
                  <a:schemeClr val="tx1"/>
                </a:solidFill>
                <a:latin typeface="+mn-lt"/>
                <a:ea typeface="+mn-ea"/>
                <a:cs typeface="+mn-cs"/>
              </a:rPr>
              <a:t>indsats – ikke forurening i fx kolonihaver, rekreativt område, alment tilgængeligt område, sommerhuse eller institutioner.</a:t>
            </a:r>
          </a:p>
          <a:p>
            <a:endParaRPr lang="da-DK" sz="1200" kern="1200" dirty="0">
              <a:solidFill>
                <a:schemeClr val="tx1"/>
              </a:solidFill>
              <a:latin typeface="+mn-lt"/>
              <a:ea typeface="+mn-ea"/>
              <a:cs typeface="+mn-cs"/>
            </a:endParaRPr>
          </a:p>
          <a:p>
            <a:pPr marL="0" algn="l" defTabSz="914400" rtl="0" eaLnBrk="1" latinLnBrk="0" hangingPunct="1"/>
            <a:r>
              <a:rPr lang="da-DK" sz="1200" kern="1200" dirty="0">
                <a:solidFill>
                  <a:schemeClr val="tx1"/>
                </a:solidFill>
                <a:latin typeface="+mn-lt"/>
                <a:ea typeface="+mn-ea"/>
                <a:cs typeface="+mn-cs"/>
              </a:rPr>
              <a:t>De forureninger, der er omfattet af regionernes indsats, er forurening fra punktkilder. Det vil sige forurening, som er sket på fx en industrigrund, et renseri eller en losseplads. </a:t>
            </a:r>
          </a:p>
          <a:p>
            <a:pPr marL="0" algn="l" defTabSz="914400" rtl="0" eaLnBrk="1" latinLnBrk="0" hangingPunct="1"/>
            <a:endParaRPr lang="da-DK" sz="1200" kern="1200" dirty="0">
              <a:solidFill>
                <a:schemeClr val="tx1"/>
              </a:solidFill>
              <a:latin typeface="+mn-lt"/>
              <a:ea typeface="+mn-ea"/>
              <a:cs typeface="+mn-cs"/>
            </a:endParaRPr>
          </a:p>
          <a:p>
            <a:pPr marL="0" algn="l" defTabSz="914400" rtl="0" eaLnBrk="1" latinLnBrk="0" hangingPunct="1"/>
            <a:r>
              <a:rPr lang="da-DK" sz="1200" kern="1200" dirty="0">
                <a:solidFill>
                  <a:schemeClr val="tx1"/>
                </a:solidFill>
                <a:latin typeface="+mn-lt"/>
                <a:ea typeface="+mn-ea"/>
                <a:cs typeface="+mn-cs"/>
              </a:rPr>
              <a:t>Forurening fra fladekilder er ikke omfattet af indsatsen. Her er der tale om forurening, der er spredt ud over store områder. Fx pesticider, der er anvendt på marker.</a:t>
            </a:r>
          </a:p>
          <a:p>
            <a:endParaRPr lang="da-DK" dirty="0"/>
          </a:p>
        </p:txBody>
      </p:sp>
      <p:sp>
        <p:nvSpPr>
          <p:cNvPr id="4" name="Pladsholder til slidenummer 3"/>
          <p:cNvSpPr>
            <a:spLocks noGrp="1"/>
          </p:cNvSpPr>
          <p:nvPr>
            <p:ph type="sldNum" sz="quarter" idx="5"/>
          </p:nvPr>
        </p:nvSpPr>
        <p:spPr/>
        <p:txBody>
          <a:bodyPr/>
          <a:lstStyle/>
          <a:p>
            <a:fld id="{BDC3C475-25DA-45B0-83ED-98B41B95A2EC}" type="slidenum">
              <a:rPr lang="da-DK" smtClean="0"/>
              <a:t>4</a:t>
            </a:fld>
            <a:endParaRPr lang="da-DK"/>
          </a:p>
        </p:txBody>
      </p:sp>
    </p:spTree>
    <p:extLst>
      <p:ext uri="{BB962C8B-B14F-4D97-AF65-F5344CB8AC3E}">
        <p14:creationId xmlns:p14="http://schemas.microsoft.com/office/powerpoint/2010/main" val="300159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Vores arbejde med jordforurening er forankret i Jordplan II vedtaget i 2019.</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Se </a:t>
            </a:r>
            <a:r>
              <a:rPr lang="da-DK" sz="1100" dirty="0" err="1">
                <a:latin typeface="Arial" panose="020B0604020202020204" pitchFamily="34" charset="0"/>
                <a:cs typeface="Arial" panose="020B0604020202020204" pitchFamily="34" charset="0"/>
              </a:rPr>
              <a:t>dots</a:t>
            </a:r>
            <a:r>
              <a:rPr lang="da-DK" sz="1100" dirty="0">
                <a:latin typeface="Arial" panose="020B0604020202020204" pitchFamily="34" charset="0"/>
                <a:cs typeface="Arial" panose="020B0604020202020204" pitchFamily="34" charset="0"/>
              </a:rPr>
              <a:t> </a:t>
            </a:r>
          </a:p>
          <a:p>
            <a:endParaRPr lang="da-DK" sz="1100" dirty="0">
              <a:latin typeface="Arial" panose="020B0604020202020204" pitchFamily="34" charset="0"/>
              <a:cs typeface="Arial" panose="020B0604020202020204" pitchFamily="34" charset="0"/>
            </a:endParaRPr>
          </a:p>
          <a:p>
            <a:r>
              <a:rPr lang="da-DK" sz="1100" b="1" dirty="0">
                <a:latin typeface="Arial" panose="020B0604020202020204" pitchFamily="34" charset="0"/>
                <a:cs typeface="Arial" panose="020B0604020202020204" pitchFamily="34" charset="0"/>
              </a:rPr>
              <a:t>Jordplanens </a:t>
            </a:r>
            <a:r>
              <a:rPr lang="da-DK" sz="1100" dirty="0">
                <a:latin typeface="Arial" panose="020B0604020202020204" pitchFamily="34" charset="0"/>
                <a:cs typeface="Arial" panose="020B0604020202020204" pitchFamily="34" charset="0"/>
              </a:rPr>
              <a:t>overordnede fokus er at sikre 85 % af det grundvand, vi bruger til drikkevand inden for 10 år, dvs. inden 2030. </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Jordplanen har også  fokus på </a:t>
            </a:r>
          </a:p>
          <a:p>
            <a:r>
              <a:rPr lang="da-DK" sz="1100" dirty="0">
                <a:latin typeface="Arial" panose="020B0604020202020204" pitchFamily="34" charset="0"/>
                <a:cs typeface="Arial" panose="020B0604020202020204" pitchFamily="34" charset="0"/>
              </a:rPr>
              <a:t>Når vi i Jordplanen taler om at sikre grundvandet, så handler det om at sikre grundvandet mod forurening fra de </a:t>
            </a:r>
            <a:r>
              <a:rPr lang="da-DK" sz="1100" b="1" dirty="0">
                <a:latin typeface="Arial" panose="020B0604020202020204" pitchFamily="34" charset="0"/>
                <a:cs typeface="Arial" panose="020B0604020202020204" pitchFamily="34" charset="0"/>
              </a:rPr>
              <a:t>klassiske industripunktkilder</a:t>
            </a:r>
            <a:r>
              <a:rPr lang="da-DK" sz="1100" dirty="0">
                <a:latin typeface="Arial" panose="020B0604020202020204" pitchFamily="34" charset="0"/>
                <a:cs typeface="Arial" panose="020B0604020202020204" pitchFamily="34" charset="0"/>
              </a:rPr>
              <a:t> og dermed primært forurening med klorerede opløsningsmidler og de stoffer, som de klorerede opløsningsmidler nedbrydes til. Det er denne type forurening, grundvandet skal være sikret mod inden 2030.</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I dag ved vi, at pesticider også kan være problematiske for grundvandet her i Region Hovedstaden og derfor indeholder jordplanen også et afsnit om forstærket pesticidindsats.</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I dag ved vi også, at PFAS-stoffer kan være problematiske. Og selv om jordplanen ikke specifikt omhandler disse stoffer, så åbner den op for indsatser mod andre stoffer, som kan true grundvandet – det kan fx være PFAS.</a:t>
            </a:r>
          </a:p>
          <a:p>
            <a:endParaRPr lang="da-DK" sz="1100" dirty="0">
              <a:latin typeface="Arial" panose="020B0604020202020204" pitchFamily="34" charset="0"/>
              <a:cs typeface="Arial" panose="020B0604020202020204" pitchFamily="34" charset="0"/>
            </a:endParaRPr>
          </a:p>
        </p:txBody>
      </p:sp>
      <p:sp>
        <p:nvSpPr>
          <p:cNvPr id="4" name="Pladsholder til slidenummer 3"/>
          <p:cNvSpPr>
            <a:spLocks noGrp="1"/>
          </p:cNvSpPr>
          <p:nvPr>
            <p:ph type="sldNum" sz="quarter" idx="5"/>
          </p:nvPr>
        </p:nvSpPr>
        <p:spPr/>
        <p:txBody>
          <a:bodyPr/>
          <a:lstStyle/>
          <a:p>
            <a:fld id="{70EEB922-EADC-4DC5-8E21-36BDE8047070}" type="slidenum">
              <a:rPr lang="da-DK" smtClean="0"/>
              <a:t>5</a:t>
            </a:fld>
            <a:endParaRPr lang="da-DK"/>
          </a:p>
        </p:txBody>
      </p:sp>
    </p:spTree>
    <p:extLst>
      <p:ext uri="{BB962C8B-B14F-4D97-AF65-F5344CB8AC3E}">
        <p14:creationId xmlns:p14="http://schemas.microsoft.com/office/powerpoint/2010/main" val="2517947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Calibri" panose="020F0502020204030204" pitchFamily="34" charset="0"/>
              </a:rPr>
              <a:t>I Region Hovedstaden prioriteres den offentlige indsats i henhold til den politisk vedtagne jordplan – Vejen til ren jord og rent vand II – Region Hovedstadens plan for indsatsen mod jordforurening”. Jordplanen er vedtaget i 2019.</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sz="1100" dirty="0">
              <a:latin typeface="+mn-lt"/>
            </a:endParaRPr>
          </a:p>
          <a:p>
            <a:r>
              <a:rPr lang="da-DK" sz="1100" b="1" kern="1200" dirty="0">
                <a:solidFill>
                  <a:schemeClr val="tx1"/>
                </a:solidFill>
                <a:latin typeface="+mn-lt"/>
                <a:ea typeface="+mn-ea"/>
                <a:cs typeface="+mn-cs"/>
              </a:rPr>
              <a:t>Beskyttelse af grundvandet er prioriteret højest i jordplanen. Det skyldes, at der næsten overalt i regionen oppumpes grundvand til drikkevand. Vandværkerne kan ikke bare flytte vandboringerne, hvis grundvandet bliver forurenet. Inden for disse røde og sandfarvede områder pumpes ca. 70% af regionens årlige drikkevandsbehov. Resten kommer fra Region Sjælland.</a:t>
            </a:r>
          </a:p>
          <a:p>
            <a:endParaRPr lang="da-DK" sz="1100" b="1" kern="1200" dirty="0">
              <a:solidFill>
                <a:schemeClr val="tx1"/>
              </a:solidFill>
              <a:latin typeface="+mn-lt"/>
              <a:ea typeface="+mn-ea"/>
              <a:cs typeface="+mn-cs"/>
            </a:endParaRPr>
          </a:p>
          <a:p>
            <a:r>
              <a:rPr lang="da-DK" sz="1100" b="1" kern="1200" dirty="0">
                <a:solidFill>
                  <a:schemeClr val="tx1"/>
                </a:solidFill>
                <a:latin typeface="+mn-lt"/>
                <a:ea typeface="+mn-ea"/>
                <a:cs typeface="+mn-cs"/>
              </a:rPr>
              <a:t>Målet er at sikre 85 % af grundvandet inden 2030 mod forurening fra klorerede opløsningsmidler og lignende stoffer, fx PFAS, der i særlig grad truer grundvandet.  85% af grundvandet hentes inden for de mørkerøde områder, så det er her vi har særlig fokus på at udføre videregående gv-undersøgelser og oprensning frem til 2030.</a:t>
            </a:r>
          </a:p>
          <a:p>
            <a:endParaRPr lang="da-DK" sz="1100" b="1" kern="1200" dirty="0">
              <a:solidFill>
                <a:schemeClr val="tx1"/>
              </a:solidFill>
              <a:latin typeface="+mn-lt"/>
              <a:ea typeface="+mn-ea"/>
              <a:cs typeface="+mn-cs"/>
            </a:endParaRPr>
          </a:p>
          <a:p>
            <a:pPr>
              <a:lnSpc>
                <a:spcPts val="1400"/>
              </a:lnSpc>
              <a:spcAft>
                <a:spcPts val="1000"/>
              </a:spcAft>
            </a:pPr>
            <a:r>
              <a:rPr lang="da-DK" sz="1100" b="1" dirty="0">
                <a:solidFill>
                  <a:srgbClr val="333333"/>
                </a:solidFill>
                <a:effectLst/>
                <a:latin typeface="+mn-lt"/>
                <a:ea typeface="Calibri" panose="020F0502020204030204" pitchFamily="34" charset="0"/>
                <a:cs typeface="Times New Roman" panose="02020603050405020304" pitchFamily="18" charset="0"/>
              </a:rPr>
              <a:t>Klorerede opløsningsmidler er kemiske stoffer, der bl.a. har været brugt til rensning af tøj, affedtning og rengøring af metaldele</a:t>
            </a:r>
            <a:r>
              <a:rPr lang="da-DK" sz="1100" dirty="0">
                <a:solidFill>
                  <a:srgbClr val="333333"/>
                </a:solidFill>
                <a:effectLst/>
                <a:latin typeface="+mn-lt"/>
                <a:ea typeface="Calibri" panose="020F0502020204030204" pitchFamily="34" charset="0"/>
                <a:cs typeface="Times New Roman" panose="02020603050405020304" pitchFamily="18" charset="0"/>
              </a:rPr>
              <a:t> og som opløsningsmidler i maling og lak. Selv små mængder af klorerede opløsningsmidler kan være årsag til massiv forurening, og stofferne har </a:t>
            </a:r>
            <a:r>
              <a:rPr lang="da-DK" sz="1100" b="1" dirty="0">
                <a:solidFill>
                  <a:srgbClr val="333333"/>
                </a:solidFill>
                <a:effectLst/>
                <a:latin typeface="+mn-lt"/>
                <a:ea typeface="Calibri" panose="020F0502020204030204" pitchFamily="34" charset="0"/>
                <a:cs typeface="Times New Roman" panose="02020603050405020304" pitchFamily="18" charset="0"/>
              </a:rPr>
              <a:t>gennem tiden været årsag til nogle af de værste forureninger af grundvandet i Danmark. Klorerede opløsningsmidler kan også fordampe fra jorden og op i bygninger og påvirke </a:t>
            </a:r>
            <a:r>
              <a:rPr lang="da-DK" sz="1100" b="1" dirty="0" err="1">
                <a:solidFill>
                  <a:srgbClr val="333333"/>
                </a:solidFill>
                <a:effectLst/>
                <a:latin typeface="+mn-lt"/>
                <a:ea typeface="Calibri" panose="020F0502020204030204" pitchFamily="34" charset="0"/>
                <a:cs typeface="Times New Roman" panose="02020603050405020304" pitchFamily="18" charset="0"/>
              </a:rPr>
              <a:t>indeluften</a:t>
            </a:r>
            <a:r>
              <a:rPr lang="da-DK" sz="1100" b="1" dirty="0">
                <a:solidFill>
                  <a:srgbClr val="333333"/>
                </a:solidFill>
                <a:effectLst/>
                <a:latin typeface="+mn-lt"/>
                <a:ea typeface="Calibri" panose="020F0502020204030204" pitchFamily="34" charset="0"/>
                <a:cs typeface="Times New Roman" panose="02020603050405020304" pitchFamily="18" charset="0"/>
              </a:rPr>
              <a:t>.</a:t>
            </a:r>
          </a:p>
          <a:p>
            <a:pPr>
              <a:lnSpc>
                <a:spcPts val="1400"/>
              </a:lnSpc>
              <a:spcAft>
                <a:spcPts val="1000"/>
              </a:spcAft>
            </a:pPr>
            <a:endParaRPr lang="da-DK" sz="1100" dirty="0">
              <a:solidFill>
                <a:srgbClr val="333333"/>
              </a:solidFill>
              <a:effectLst/>
              <a:latin typeface="+mn-lt"/>
              <a:ea typeface="Calibri" panose="020F0502020204030204" pitchFamily="34" charset="0"/>
              <a:cs typeface="Times New Roman" panose="02020603050405020304" pitchFamily="18" charset="0"/>
            </a:endParaRPr>
          </a:p>
          <a:p>
            <a:pPr>
              <a:lnSpc>
                <a:spcPts val="1400"/>
              </a:lnSpc>
              <a:spcAft>
                <a:spcPts val="1000"/>
              </a:spcAft>
            </a:pPr>
            <a:endParaRPr lang="da-DK" sz="1100" dirty="0">
              <a:solidFill>
                <a:srgbClr val="333333"/>
              </a:solidFill>
              <a:effectLst/>
              <a:latin typeface="+mn-lt"/>
              <a:ea typeface="Calibri" panose="020F0502020204030204" pitchFamily="34" charset="0"/>
              <a:cs typeface="Times New Roman" panose="02020603050405020304" pitchFamily="18" charset="0"/>
            </a:endParaRPr>
          </a:p>
          <a:p>
            <a:pPr>
              <a:lnSpc>
                <a:spcPts val="1400"/>
              </a:lnSpc>
              <a:spcAft>
                <a:spcPts val="1000"/>
              </a:spcAft>
            </a:pPr>
            <a:r>
              <a:rPr lang="da-DK" sz="1100" b="1" dirty="0">
                <a:solidFill>
                  <a:srgbClr val="333333"/>
                </a:solidFill>
                <a:effectLst/>
                <a:latin typeface="+mn-lt"/>
                <a:ea typeface="Calibri" panose="020F0502020204030204" pitchFamily="34" charset="0"/>
                <a:cs typeface="Times New Roman" panose="02020603050405020304" pitchFamily="18" charset="0"/>
              </a:rPr>
              <a:t>Vi prioriterer også børneinstitutioner højt – det kan være både for at afklare </a:t>
            </a:r>
            <a:r>
              <a:rPr lang="da-DK" sz="1100" b="1" dirty="0" err="1">
                <a:solidFill>
                  <a:srgbClr val="333333"/>
                </a:solidFill>
                <a:effectLst/>
                <a:latin typeface="+mn-lt"/>
                <a:ea typeface="Calibri" panose="020F0502020204030204" pitchFamily="34" charset="0"/>
                <a:cs typeface="Times New Roman" panose="02020603050405020304" pitchFamily="18" charset="0"/>
              </a:rPr>
              <a:t>indeluftrisko</a:t>
            </a:r>
            <a:r>
              <a:rPr lang="da-DK" sz="1100" b="1" dirty="0">
                <a:solidFill>
                  <a:srgbClr val="333333"/>
                </a:solidFill>
                <a:effectLst/>
                <a:latin typeface="+mn-lt"/>
                <a:ea typeface="Calibri" panose="020F0502020204030204" pitchFamily="34" charset="0"/>
                <a:cs typeface="Times New Roman" panose="02020603050405020304" pitchFamily="18" charset="0"/>
              </a:rPr>
              <a:t> og kontaktrisiko. Den udløsende faktor for vores prioritering er, at grunden anvendes til børneinstitution.</a:t>
            </a:r>
          </a:p>
          <a:p>
            <a:pPr>
              <a:lnSpc>
                <a:spcPts val="1400"/>
              </a:lnSpc>
              <a:spcAft>
                <a:spcPts val="1000"/>
              </a:spcAft>
            </a:pPr>
            <a:endParaRPr lang="da-DK" sz="1100" dirty="0">
              <a:solidFill>
                <a:srgbClr val="333333"/>
              </a:solidFill>
              <a:effectLst/>
              <a:latin typeface="+mn-lt"/>
              <a:ea typeface="Calibri" panose="020F0502020204030204" pitchFamily="34" charset="0"/>
              <a:cs typeface="Times New Roman" panose="02020603050405020304" pitchFamily="18" charset="0"/>
            </a:endParaRPr>
          </a:p>
          <a:p>
            <a:pPr>
              <a:lnSpc>
                <a:spcPts val="1400"/>
              </a:lnSpc>
              <a:spcAft>
                <a:spcPts val="1000"/>
              </a:spcAft>
            </a:pPr>
            <a:r>
              <a:rPr lang="da-DK" sz="1100" b="1" dirty="0">
                <a:solidFill>
                  <a:srgbClr val="333333"/>
                </a:solidFill>
                <a:effectLst/>
                <a:latin typeface="+mn-lt"/>
                <a:ea typeface="Calibri" panose="020F0502020204030204" pitchFamily="34" charset="0"/>
                <a:cs typeface="Times New Roman" panose="02020603050405020304" pitchFamily="18" charset="0"/>
              </a:rPr>
              <a:t>Herefter prioriterer vi </a:t>
            </a:r>
            <a:r>
              <a:rPr lang="da-DK" sz="1100" b="1" dirty="0" err="1">
                <a:solidFill>
                  <a:srgbClr val="333333"/>
                </a:solidFill>
                <a:effectLst/>
                <a:latin typeface="+mn-lt"/>
                <a:ea typeface="Calibri" panose="020F0502020204030204" pitchFamily="34" charset="0"/>
                <a:cs typeface="Times New Roman" panose="02020603050405020304" pitchFamily="18" charset="0"/>
              </a:rPr>
              <a:t>indeluft</a:t>
            </a:r>
            <a:r>
              <a:rPr lang="da-DK" sz="1100" b="1" dirty="0">
                <a:solidFill>
                  <a:srgbClr val="333333"/>
                </a:solidFill>
                <a:effectLst/>
                <a:latin typeface="+mn-lt"/>
                <a:ea typeface="Calibri" panose="020F0502020204030204" pitchFamily="34" charset="0"/>
                <a:cs typeface="Times New Roman" panose="02020603050405020304" pitchFamily="18" charset="0"/>
              </a:rPr>
              <a:t> i boliger – det kan som sagt være de klorerede opløsningsmidler. Det tyder ikke på, at PFAS damper af, så det udgør altså ikke et problem for </a:t>
            </a:r>
            <a:r>
              <a:rPr lang="da-DK" sz="1100" b="1" dirty="0" err="1">
                <a:solidFill>
                  <a:srgbClr val="333333"/>
                </a:solidFill>
                <a:effectLst/>
                <a:latin typeface="+mn-lt"/>
                <a:ea typeface="Calibri" panose="020F0502020204030204" pitchFamily="34" charset="0"/>
                <a:cs typeface="Times New Roman" panose="02020603050405020304" pitchFamily="18" charset="0"/>
              </a:rPr>
              <a:t>indeluften</a:t>
            </a:r>
            <a:r>
              <a:rPr lang="da-DK" sz="1100" b="1" dirty="0">
                <a:solidFill>
                  <a:srgbClr val="333333"/>
                </a:solidFill>
                <a:effectLst/>
                <a:latin typeface="+mn-lt"/>
                <a:ea typeface="Calibri" panose="020F0502020204030204" pitchFamily="34" charset="0"/>
                <a:cs typeface="Times New Roman" panose="02020603050405020304" pitchFamily="18" charset="0"/>
              </a:rPr>
              <a:t>.</a:t>
            </a:r>
          </a:p>
          <a:p>
            <a:pPr>
              <a:lnSpc>
                <a:spcPts val="1400"/>
              </a:lnSpc>
              <a:spcAft>
                <a:spcPts val="1000"/>
              </a:spcAft>
            </a:pPr>
            <a:endParaRPr lang="da-DK" sz="1100" dirty="0">
              <a:solidFill>
                <a:srgbClr val="333333"/>
              </a:solidFill>
              <a:effectLst/>
              <a:latin typeface="+mn-lt"/>
              <a:ea typeface="Calibri" panose="020F0502020204030204" pitchFamily="34" charset="0"/>
              <a:cs typeface="Times New Roman" panose="02020603050405020304" pitchFamily="18" charset="0"/>
            </a:endParaRPr>
          </a:p>
          <a:p>
            <a:pPr>
              <a:lnSpc>
                <a:spcPts val="1400"/>
              </a:lnSpc>
              <a:spcAft>
                <a:spcPts val="1000"/>
              </a:spcAft>
            </a:pPr>
            <a:r>
              <a:rPr lang="da-DK" sz="1100" b="1" dirty="0">
                <a:solidFill>
                  <a:srgbClr val="333333"/>
                </a:solidFill>
                <a:effectLst/>
                <a:latin typeface="+mn-lt"/>
                <a:ea typeface="Calibri" panose="020F0502020204030204" pitchFamily="34" charset="0"/>
                <a:cs typeface="Times New Roman" panose="02020603050405020304" pitchFamily="18" charset="0"/>
              </a:rPr>
              <a:t>Og til sidst prioriteres jordforurening, som alene udgør en risiko ved kontakt med jorden. Så sikring af </a:t>
            </a:r>
            <a:r>
              <a:rPr lang="da-DK" sz="1100" b="1" dirty="0" err="1">
                <a:solidFill>
                  <a:srgbClr val="333333"/>
                </a:solidFill>
                <a:effectLst/>
                <a:latin typeface="+mn-lt"/>
                <a:ea typeface="Calibri" panose="020F0502020204030204" pitchFamily="34" charset="0"/>
                <a:cs typeface="Times New Roman" panose="02020603050405020304" pitchFamily="18" charset="0"/>
              </a:rPr>
              <a:t>indeluften</a:t>
            </a:r>
            <a:r>
              <a:rPr lang="da-DK" sz="1100" b="1" dirty="0">
                <a:solidFill>
                  <a:srgbClr val="333333"/>
                </a:solidFill>
                <a:effectLst/>
                <a:latin typeface="+mn-lt"/>
                <a:ea typeface="Calibri" panose="020F0502020204030204" pitchFamily="34" charset="0"/>
                <a:cs typeface="Times New Roman" panose="02020603050405020304" pitchFamily="18" charset="0"/>
              </a:rPr>
              <a:t> prioriteres altså over kontaktrisiko med jorden. Det skyldes, at borgerne ikke kan lade være med at trække vejret indendørs, mens det er lettere at undgå kontakt med forurenet jord i haven. Kontakt med forurenet havejord kan i de fleste tilfælde undgås ved at følge nogle få råd om fx at dyrke grøntsager i højbede med ren jord, bruge havehandsker og vaske hænderne godt.</a:t>
            </a:r>
          </a:p>
          <a:p>
            <a:pPr>
              <a:lnSpc>
                <a:spcPts val="1400"/>
              </a:lnSpc>
              <a:spcAft>
                <a:spcPts val="1000"/>
              </a:spcAft>
            </a:pPr>
            <a:endParaRPr lang="da-DK" sz="1100" dirty="0">
              <a:solidFill>
                <a:srgbClr val="333333"/>
              </a:solidFill>
              <a:effectLst/>
              <a:latin typeface="+mn-lt"/>
              <a:ea typeface="Calibri" panose="020F0502020204030204" pitchFamily="34" charset="0"/>
              <a:cs typeface="Times New Roman" panose="02020603050405020304" pitchFamily="18" charset="0"/>
            </a:endParaRPr>
          </a:p>
          <a:p>
            <a:r>
              <a:rPr lang="da-DK" sz="1100" b="1" dirty="0">
                <a:effectLst/>
                <a:latin typeface="+mn-lt"/>
                <a:ea typeface="Calibri" panose="020F0502020204030204" pitchFamily="34" charset="0"/>
                <a:cs typeface="Times New Roman" panose="02020603050405020304" pitchFamily="18" charset="0"/>
              </a:rPr>
              <a:t>Selv om PFAS ikke er nævnt specifikt i jordplanen, hører PFAS-stoffer til i kategorien ”lignende stoffer, der i særlig grad truer grundvandet”. Administrationen kan derfor godt håndtere PFAS i henhold til jordplanen. </a:t>
            </a:r>
          </a:p>
          <a:p>
            <a:endParaRPr lang="da-DK" sz="1100" b="1" kern="1200" dirty="0">
              <a:solidFill>
                <a:schemeClr val="tx1"/>
              </a:solidFill>
              <a:effectLst/>
              <a:latin typeface="+mn-lt"/>
              <a:ea typeface="+mn-ea"/>
              <a:cs typeface="Times New Roman" panose="02020603050405020304" pitchFamily="18" charset="0"/>
            </a:endParaRPr>
          </a:p>
          <a:p>
            <a:r>
              <a:rPr lang="da-DK" sz="1100" b="1" kern="1200" dirty="0">
                <a:solidFill>
                  <a:schemeClr val="tx1"/>
                </a:solidFill>
                <a:effectLst/>
                <a:latin typeface="+mn-lt"/>
                <a:ea typeface="+mn-ea"/>
                <a:cs typeface="Times New Roman" panose="02020603050405020304" pitchFamily="18" charset="0"/>
              </a:rPr>
              <a:t>Og det har vi siden 2015 gjort ved at udføre målinger for PFAS, når vi var i gang med at undersøge for de klorerede opløsningsmidler.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6BBF30-9E8D-4E40-A72D-A1EF357E1F8F}"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33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Vi har analyseret vandprøver fra 4.613 boringer udført ved regionens forureningsundersøgelser. Vi udfører flere boringer pr. lokalitet, og udtager derfor også flere vandprøver pr. lokalitet.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Det er altså ikke vandprøver fra vandværkernes vandboringer.  En hurtig analyse af fund i vandforsyningsboringer (data fra GEUS) viser fund i 20% af vandforsyningsboringer og i 8% overskrides grænseværdi for PFAS4.</a:t>
            </a:r>
          </a:p>
          <a:p>
            <a:endParaRPr lang="da-DK" dirty="0"/>
          </a:p>
          <a:p>
            <a:r>
              <a:rPr lang="da-DK" b="1" dirty="0"/>
              <a:t>Til venstre </a:t>
            </a:r>
            <a:r>
              <a:rPr lang="da-DK" dirty="0"/>
              <a:t>er resultaterne holdt op i mod til den gamle grænseværdi for grundvand.</a:t>
            </a:r>
          </a:p>
          <a:p>
            <a:endParaRPr lang="da-DK" dirty="0"/>
          </a:p>
          <a:p>
            <a:r>
              <a:rPr lang="da-DK" b="1" dirty="0"/>
              <a:t>Til højre </a:t>
            </a:r>
            <a:r>
              <a:rPr lang="da-DK" dirty="0"/>
              <a:t>ses de samme måleresultater men nu holdt op i mod den nye gældende grænseværdi. Og så ser billedet meget anderledes ud.</a:t>
            </a:r>
          </a:p>
          <a:p>
            <a:endParaRPr lang="da-DK" dirty="0"/>
          </a:p>
          <a:p>
            <a:r>
              <a:rPr lang="da-DK" b="1" dirty="0"/>
              <a:t>Og som sagt er det en af årsagerne til, at regionerne nu står over for en stor opgave. Vi skal finde den gode rækkefølge for håndtering af disse fund. Vi skal vurdere om de reelt udgør en risiko for grundvandet – og det kan kræve flere undersøgelser, men også vidensopbygning. Det er både øget viden om risikovurdering, undersøgelsesmetoder og ikke mindst bæredygtig oprensning. Vi har i årtier udviklet denne viden om klorerede opløsningsmidler. Det skal vi drage nytte af, når vi opbygger viden om håndtering af PFAS i jord og grundvand.</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Det er altså ikke vandprøver fra vandværkernes vandboringer.  En hurtig analyse af fund i vandforsyningsboringer (data fra GEUS) viser fund i 20% af vandforsyningsboringer og i 8% overskrides grænseværdi for PFAS4.</a:t>
            </a:r>
          </a:p>
          <a:p>
            <a:endParaRPr lang="da-DK" dirty="0"/>
          </a:p>
        </p:txBody>
      </p:sp>
      <p:sp>
        <p:nvSpPr>
          <p:cNvPr id="4" name="Pladsholder til slidenummer 3"/>
          <p:cNvSpPr>
            <a:spLocks noGrp="1"/>
          </p:cNvSpPr>
          <p:nvPr>
            <p:ph type="sldNum" sz="quarter" idx="5"/>
          </p:nvPr>
        </p:nvSpPr>
        <p:spPr/>
        <p:txBody>
          <a:bodyPr/>
          <a:lstStyle/>
          <a:p>
            <a:fld id="{BDC3C475-25DA-45B0-83ED-98B41B95A2EC}" type="slidenum">
              <a:rPr lang="da-DK" smtClean="0"/>
              <a:t>7</a:t>
            </a:fld>
            <a:endParaRPr lang="da-DK"/>
          </a:p>
        </p:txBody>
      </p:sp>
    </p:spTree>
    <p:extLst>
      <p:ext uri="{BB962C8B-B14F-4D97-AF65-F5344CB8AC3E}">
        <p14:creationId xmlns:p14="http://schemas.microsoft.com/office/powerpoint/2010/main" val="320873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Vi har analyseret jordprøver fra 504 boringer. Og nu skal jeg lige igen præcisere, at her taler vi om antal boringer udført ved forureningsundersøgelse. Vi udfører flere boringer pr. lokalitet og udtager derfor også flere jordprøver pr. lokalitet.</a:t>
            </a:r>
          </a:p>
          <a:p>
            <a:endParaRPr lang="da-DK" b="1" dirty="0"/>
          </a:p>
          <a:p>
            <a:r>
              <a:rPr lang="da-DK" b="1" dirty="0"/>
              <a:t>Til venstre er resultaterne holdt op i mod til den gamle grænseværdi for jord.</a:t>
            </a:r>
          </a:p>
          <a:p>
            <a:endParaRPr lang="da-DK" b="1" dirty="0"/>
          </a:p>
          <a:p>
            <a:r>
              <a:rPr lang="da-DK" b="1" dirty="0"/>
              <a:t>Til højre ses de samme måleresultater men nu holdt op i mod den nye gældende grænseværdi. Og så ser billedet stort set ens ud.</a:t>
            </a:r>
          </a:p>
          <a:p>
            <a:endParaRPr lang="da-DK" b="1" dirty="0"/>
          </a:p>
          <a:p>
            <a:r>
              <a:rPr lang="da-DK" b="1" dirty="0"/>
              <a:t>De røde prikker (og der mangler én) er alle brandøvelsespladser – herunder </a:t>
            </a:r>
          </a:p>
          <a:p>
            <a:pPr marL="0" lvl="0" indent="0">
              <a:lnSpc>
                <a:spcPct val="107000"/>
              </a:lnSpc>
              <a:spcAft>
                <a:spcPts val="800"/>
              </a:spcAft>
              <a:buSzPts val="1000"/>
              <a:buFont typeface="Symbol" panose="05050102010706020507" pitchFamily="18" charset="2"/>
              <a:buNone/>
              <a:tabLst>
                <a:tab pos="457200" algn="l"/>
              </a:tabLst>
            </a:pPr>
            <a:endParaRPr lang="da-DK" sz="1200" b="1" dirty="0">
              <a:effectLst/>
              <a:latin typeface="+mn-lt"/>
              <a:cs typeface="Calibri" panose="020F0502020204030204" pitchFamily="34" charset="0"/>
            </a:endParaRPr>
          </a:p>
          <a:p>
            <a:r>
              <a:rPr lang="da-DK" sz="1200" b="1" dirty="0">
                <a:solidFill>
                  <a:srgbClr val="000000"/>
                </a:solidFill>
                <a:effectLst/>
                <a:latin typeface="+mn-lt"/>
                <a:ea typeface="Calibri" panose="020F0502020204030204" pitchFamily="34" charset="0"/>
              </a:rPr>
              <a:t>Men samlet set ud fra vores forureningsundersøgelser: Vi finder PFAS i grundvandet over grænseværdier – vi finder de sjældent i jord over grænseværdierne – og når vi finder i jord er det (indtil videre) på brandøvelsespladser – hvor skum jo er spredt ud oven på jorden.</a:t>
            </a:r>
          </a:p>
          <a:p>
            <a:endParaRPr lang="da-DK" sz="1200" dirty="0">
              <a:solidFill>
                <a:srgbClr val="000000"/>
              </a:solidFill>
              <a:effectLst/>
              <a:latin typeface="+mn-lt"/>
              <a:ea typeface="Calibri" panose="020F0502020204030204" pitchFamily="34" charset="0"/>
            </a:endParaRPr>
          </a:p>
          <a:p>
            <a:r>
              <a:rPr lang="da-DK" sz="1200" b="1" dirty="0">
                <a:solidFill>
                  <a:srgbClr val="000000"/>
                </a:solidFill>
                <a:effectLst/>
                <a:latin typeface="+mn-lt"/>
                <a:ea typeface="Calibri" panose="020F0502020204030204" pitchFamily="34" charset="0"/>
              </a:rPr>
              <a:t>Og det er nyttig viden, når vi skal planlægge, hvordan vi griber den store opgave med PFAS an. Og </a:t>
            </a:r>
          </a:p>
          <a:p>
            <a:endParaRPr lang="da-DK" sz="1200" dirty="0">
              <a:solidFill>
                <a:srgbClr val="000000"/>
              </a:solidFill>
              <a:effectLst/>
              <a:latin typeface="+mn-lt"/>
              <a:ea typeface="Calibri" panose="020F0502020204030204" pitchFamily="34" charset="0"/>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C475-25DA-45B0-83ED-98B41B95A2E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686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5000 mulige PFAS-grunde, hvor der måske har været en PFAS-aktivitet, som kan have anvendt PFAS</a:t>
            </a:r>
          </a:p>
          <a:p>
            <a:endParaRPr lang="da-DK" sz="1200" dirty="0">
              <a:effectLst/>
              <a:latin typeface="+mn-lt"/>
              <a:ea typeface="Calibri" panose="020F0502020204030204" pitchFamily="34" charset="0"/>
            </a:endParaRPr>
          </a:p>
          <a:p>
            <a:pPr marL="0" indent="0">
              <a:buFont typeface="Arial" panose="020B0604020202020204" pitchFamily="34" charset="0"/>
              <a:buNone/>
            </a:pPr>
            <a:r>
              <a:rPr lang="da-DK" sz="1200" b="1" i="0" dirty="0">
                <a:solidFill>
                  <a:srgbClr val="333333"/>
                </a:solidFill>
                <a:effectLst/>
                <a:latin typeface="+mn-lt"/>
              </a:rPr>
              <a:t>Region Hovedstaden opgjorde de ca. 5000 mulige PFAS-grunde sidste forår. Alle regioner bød ind med tal til en prognose, som skulle danne baggrund for regionernes økonomiforhandlinger med staten. Regionernes udgifter til jordforureningsopgaven var vokset, som konsekvens af, at grænseværdierne året får var blevet sænket.</a:t>
            </a:r>
          </a:p>
          <a:p>
            <a:pPr marL="0" indent="0">
              <a:buFont typeface="Arial" panose="020B0604020202020204" pitchFamily="34" charset="0"/>
              <a:buNone/>
            </a:pPr>
            <a:endParaRPr lang="da-DK" sz="1200" b="1" i="0" dirty="0">
              <a:solidFill>
                <a:srgbClr val="333333"/>
              </a:solidFill>
              <a:effectLst/>
              <a:latin typeface="+mn-lt"/>
            </a:endParaRPr>
          </a:p>
          <a:p>
            <a:pPr algn="l"/>
            <a:r>
              <a:rPr lang="da-DK" sz="1200" b="0" i="0" kern="1200" dirty="0">
                <a:solidFill>
                  <a:srgbClr val="333333"/>
                </a:solidFill>
                <a:effectLst/>
                <a:latin typeface="+mn-lt"/>
                <a:ea typeface="+mn-ea"/>
                <a:cs typeface="+mn-cs"/>
              </a:rPr>
              <a:t>Ingen regioner har underrettet ejerne af de mulige PFAS-grunde om, at der kan have været en branche/aktivitet, der måske har brugt PFAS. </a:t>
            </a:r>
          </a:p>
          <a:p>
            <a:pPr algn="l"/>
            <a:endParaRPr lang="da-DK" sz="1200" b="0" i="0" kern="1200" dirty="0">
              <a:solidFill>
                <a:srgbClr val="333333"/>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kern="1200" dirty="0">
                <a:solidFill>
                  <a:srgbClr val="333333"/>
                </a:solidFill>
                <a:effectLst/>
                <a:latin typeface="+mn-lt"/>
                <a:ea typeface="+mn-ea"/>
                <a:cs typeface="+mn-cs"/>
              </a:rPr>
              <a:t>Som myndighed skal vi have konkret viden om de brancher og aktiviteter, der har været på en grund, før vi underretter grundejer. Derfor skal stort set alle 5.000 grunde gennemgås og vurderes igen. Det bliver en meget stor opgave, som vi i løbet af i år skal lægge en god plan for håndtering af.</a:t>
            </a:r>
          </a:p>
          <a:p>
            <a:pPr algn="l"/>
            <a:endParaRPr lang="da-DK" sz="1200" b="0" i="0" kern="1200" dirty="0">
              <a:solidFill>
                <a:srgbClr val="333333"/>
              </a:solidFill>
              <a:effectLst/>
              <a:latin typeface="+mn-lt"/>
              <a:ea typeface="+mn-ea"/>
              <a:cs typeface="+mn-cs"/>
            </a:endParaRPr>
          </a:p>
          <a:p>
            <a:r>
              <a:rPr lang="da-DK" sz="1200" b="1" dirty="0">
                <a:effectLst/>
                <a:latin typeface="+mn-lt"/>
              </a:rPr>
              <a:t>Og hvad er status for grundene i dag, hvor mange af dem endnu IKKE er vurderet  i forhold til PFAS:</a:t>
            </a:r>
          </a:p>
          <a:p>
            <a:pPr marL="0" indent="0">
              <a:buFont typeface="Arial" panose="020B0604020202020204" pitchFamily="34" charset="0"/>
              <a:buNone/>
            </a:pPr>
            <a:endParaRPr lang="da-DK" sz="1200" b="0" i="0" dirty="0">
              <a:solidFill>
                <a:srgbClr val="333333"/>
              </a:solidFill>
              <a:effectLst/>
              <a:latin typeface="+mn-lt"/>
            </a:endParaRPr>
          </a:p>
          <a:p>
            <a:pPr marL="0" indent="0">
              <a:buFont typeface="Arial" panose="020B0604020202020204" pitchFamily="34" charset="0"/>
              <a:buNone/>
            </a:pPr>
            <a:r>
              <a:rPr lang="da-DK" sz="1200" b="1" i="0" dirty="0">
                <a:solidFill>
                  <a:srgbClr val="333333"/>
                </a:solidFill>
                <a:effectLst/>
                <a:latin typeface="+mn-lt"/>
              </a:rPr>
              <a:t>København og Tårnby – hvor vi ikke er færdig med den systematiske kortlægning af muligt forurenede grunde. Men vi er lige nu i gang i de 2 kommuner, så her er sagsbehandling i gang – og i den forbindelse vurderes viden om alle brancher – også PFAS brancher. Og grundejer orienteres efterhånden, som vi har sagsbehandlet deres sag.</a:t>
            </a:r>
          </a:p>
          <a:p>
            <a:pPr marL="0" indent="0">
              <a:buFont typeface="Arial" panose="020B0604020202020204" pitchFamily="34" charset="0"/>
              <a:buNone/>
            </a:pPr>
            <a:endParaRPr lang="da-DK" sz="1200" b="1" i="0" dirty="0">
              <a:solidFill>
                <a:srgbClr val="333333"/>
              </a:solidFill>
              <a:effectLst/>
              <a:latin typeface="+mn-lt"/>
            </a:endParaRPr>
          </a:p>
          <a:p>
            <a:pPr algn="l"/>
            <a:r>
              <a:rPr lang="da-DK" sz="1200" b="1" i="0" kern="1200" dirty="0">
                <a:solidFill>
                  <a:srgbClr val="333333"/>
                </a:solidFill>
                <a:effectLst/>
                <a:latin typeface="+mn-lt"/>
                <a:ea typeface="+mn-ea"/>
                <a:cs typeface="+mn-cs"/>
              </a:rPr>
              <a:t>Vi har opdateret hjemmesiden med spørgsmål/svar om PFAS og de 5.000 mulige grunde. Vi har opdaterede vores digitale selvbetjeningsløsninger, så det fremgår af jordforureningsattesten, hvis vi ikke har mistanke om PFAS-forurening på grunden. Vi har en telefonvagtordning, der besvarer henvendelser fra borgere. </a:t>
            </a:r>
          </a:p>
          <a:p>
            <a:pPr marL="0" indent="0">
              <a:buFont typeface="Arial" panose="020B0604020202020204" pitchFamily="34" charset="0"/>
              <a:buNone/>
            </a:pPr>
            <a:endParaRPr lang="da-DK" sz="1200" b="1" i="0" dirty="0">
              <a:solidFill>
                <a:srgbClr val="333333"/>
              </a:solidFill>
              <a:effectLst/>
              <a:latin typeface="+mn-lt"/>
            </a:endParaRPr>
          </a:p>
          <a:p>
            <a:pPr marL="0" indent="0">
              <a:buFont typeface="Arial" panose="020B0604020202020204" pitchFamily="34" charset="0"/>
              <a:buNone/>
            </a:pPr>
            <a:endParaRPr lang="da-DK" sz="1200" b="1" i="0" dirty="0">
              <a:solidFill>
                <a:srgbClr val="333333"/>
              </a:solidFill>
              <a:effectLst/>
              <a:latin typeface="+mn-lt"/>
            </a:endParaRPr>
          </a:p>
          <a:p>
            <a:pPr marL="0" indent="0">
              <a:buFont typeface="Arial" panose="020B0604020202020204" pitchFamily="34" charset="0"/>
              <a:buNone/>
            </a:pPr>
            <a:endParaRPr lang="da-DK" sz="1200" b="0" i="0" kern="1200" dirty="0">
              <a:solidFill>
                <a:srgbClr val="333333"/>
              </a:solidFill>
              <a:effectLst/>
              <a:latin typeface="+mn-lt"/>
              <a:ea typeface="+mn-ea"/>
              <a:cs typeface="+mn-cs"/>
            </a:endParaRPr>
          </a:p>
          <a:p>
            <a:pPr algn="l"/>
            <a:endParaRPr lang="da-DK" sz="1200" b="0" i="0" kern="1200" dirty="0">
              <a:solidFill>
                <a:srgbClr val="333333"/>
              </a:solidFill>
              <a:effectLst/>
              <a:latin typeface="+mn-lt"/>
              <a:ea typeface="+mn-ea"/>
              <a:cs typeface="+mn-cs"/>
            </a:endParaRPr>
          </a:p>
          <a:p>
            <a:pPr algn="l"/>
            <a:endParaRPr lang="da-DK" sz="1200" b="0" i="0" kern="1200" dirty="0">
              <a:solidFill>
                <a:srgbClr val="333333"/>
              </a:solidFill>
              <a:effectLst/>
              <a:latin typeface="+mn-lt"/>
              <a:ea typeface="+mn-ea"/>
              <a:cs typeface="+mn-cs"/>
            </a:endParaRPr>
          </a:p>
          <a:p>
            <a:pPr algn="l"/>
            <a:endParaRPr lang="da-DK" sz="1200" b="0" i="0" kern="1200" dirty="0">
              <a:solidFill>
                <a:srgbClr val="333333"/>
              </a:solidFill>
              <a:effectLst/>
              <a:latin typeface="+mn-lt"/>
              <a:ea typeface="+mn-ea"/>
              <a:cs typeface="+mn-cs"/>
            </a:endParaRPr>
          </a:p>
          <a:p>
            <a:pPr algn="l"/>
            <a:endParaRPr lang="da-DK" sz="1200" b="0" i="0" kern="1200" dirty="0">
              <a:solidFill>
                <a:srgbClr val="333333"/>
              </a:solidFill>
              <a:effectLst/>
              <a:latin typeface="+mn-lt"/>
              <a:ea typeface="+mn-ea"/>
              <a:cs typeface="+mn-cs"/>
            </a:endParaRPr>
          </a:p>
          <a:p>
            <a:pPr algn="l"/>
            <a:endParaRPr lang="da-DK" sz="1200" b="0" i="0" kern="1200" dirty="0">
              <a:solidFill>
                <a:srgbClr val="333333"/>
              </a:solidFill>
              <a:effectLst/>
              <a:latin typeface="+mn-lt"/>
              <a:ea typeface="+mn-ea"/>
              <a:cs typeface="+mn-cs"/>
            </a:endParaRPr>
          </a:p>
          <a:p>
            <a:pPr marL="0" indent="0">
              <a:buFont typeface="Arial" panose="020B0604020202020204" pitchFamily="34" charset="0"/>
              <a:buNone/>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C475-25DA-45B0-83ED-98B41B95A2E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539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6B89D-B62A-4278-9922-613519E06969}"/>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E4DF33B-79DE-440F-BFE9-7A336AC36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A395D7C-80EB-44B2-AF09-C43404B832D9}"/>
              </a:ext>
            </a:extLst>
          </p:cNvPr>
          <p:cNvSpPr>
            <a:spLocks noGrp="1"/>
          </p:cNvSpPr>
          <p:nvPr>
            <p:ph type="dt" sz="half" idx="10"/>
          </p:nvPr>
        </p:nvSpPr>
        <p:spPr/>
        <p:txBody>
          <a:bodyPr/>
          <a:lstStyle/>
          <a:p>
            <a:fld id="{DDEE6B93-ADDE-480F-ADAA-076FFBC98468}" type="datetimeFigureOut">
              <a:rPr lang="da-DK" smtClean="0"/>
              <a:t>24-04-2023</a:t>
            </a:fld>
            <a:endParaRPr lang="da-DK"/>
          </a:p>
        </p:txBody>
      </p:sp>
      <p:sp>
        <p:nvSpPr>
          <p:cNvPr id="5" name="Pladsholder til sidefod 4">
            <a:extLst>
              <a:ext uri="{FF2B5EF4-FFF2-40B4-BE49-F238E27FC236}">
                <a16:creationId xmlns:a16="http://schemas.microsoft.com/office/drawing/2014/main" id="{5D6D3133-4181-473C-96B8-5A9EC54543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C53FBF9-0C01-4D64-8616-27A8ED78C16C}"/>
              </a:ext>
            </a:extLst>
          </p:cNvPr>
          <p:cNvSpPr>
            <a:spLocks noGrp="1"/>
          </p:cNvSpPr>
          <p:nvPr>
            <p:ph type="sldNum" sz="quarter" idx="12"/>
          </p:nvPr>
        </p:nvSpPr>
        <p:spPr/>
        <p:txBody>
          <a:bodyPr/>
          <a:lstStyle/>
          <a:p>
            <a:fld id="{0A70DF11-5373-4559-AFE7-FDB0D6C9EA20}" type="slidenum">
              <a:rPr lang="da-DK" smtClean="0"/>
              <a:t>‹nr.›</a:t>
            </a:fld>
            <a:endParaRPr lang="da-DK"/>
          </a:p>
        </p:txBody>
      </p:sp>
    </p:spTree>
    <p:extLst>
      <p:ext uri="{BB962C8B-B14F-4D97-AF65-F5344CB8AC3E}">
        <p14:creationId xmlns:p14="http://schemas.microsoft.com/office/powerpoint/2010/main" val="29113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83642E-C07E-49C5-BE49-91AEB3532A4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93B8802-9B01-4A47-B69A-E2439818110F}"/>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93CA323-F675-4DC0-B0A1-43800BC6889E}"/>
              </a:ext>
            </a:extLst>
          </p:cNvPr>
          <p:cNvSpPr>
            <a:spLocks noGrp="1"/>
          </p:cNvSpPr>
          <p:nvPr>
            <p:ph type="dt" sz="half" idx="10"/>
          </p:nvPr>
        </p:nvSpPr>
        <p:spPr/>
        <p:txBody>
          <a:bodyPr/>
          <a:lstStyle/>
          <a:p>
            <a:fld id="{DDEE6B93-ADDE-480F-ADAA-076FFBC98468}" type="datetimeFigureOut">
              <a:rPr lang="da-DK" smtClean="0"/>
              <a:t>24-04-2023</a:t>
            </a:fld>
            <a:endParaRPr lang="da-DK"/>
          </a:p>
        </p:txBody>
      </p:sp>
      <p:sp>
        <p:nvSpPr>
          <p:cNvPr id="5" name="Pladsholder til sidefod 4">
            <a:extLst>
              <a:ext uri="{FF2B5EF4-FFF2-40B4-BE49-F238E27FC236}">
                <a16:creationId xmlns:a16="http://schemas.microsoft.com/office/drawing/2014/main" id="{B9F898D0-796E-4C69-964C-EADE77BEA16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C14A6BF-14F9-4FEE-BFB9-3FFB79CD19A5}"/>
              </a:ext>
            </a:extLst>
          </p:cNvPr>
          <p:cNvSpPr>
            <a:spLocks noGrp="1"/>
          </p:cNvSpPr>
          <p:nvPr>
            <p:ph type="sldNum" sz="quarter" idx="12"/>
          </p:nvPr>
        </p:nvSpPr>
        <p:spPr/>
        <p:txBody>
          <a:bodyPr/>
          <a:lstStyle/>
          <a:p>
            <a:fld id="{0A70DF11-5373-4559-AFE7-FDB0D6C9EA20}" type="slidenum">
              <a:rPr lang="da-DK" smtClean="0"/>
              <a:t>‹nr.›</a:t>
            </a:fld>
            <a:endParaRPr lang="da-DK"/>
          </a:p>
        </p:txBody>
      </p:sp>
    </p:spTree>
    <p:extLst>
      <p:ext uri="{BB962C8B-B14F-4D97-AF65-F5344CB8AC3E}">
        <p14:creationId xmlns:p14="http://schemas.microsoft.com/office/powerpoint/2010/main" val="2206025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D9C264C2-EE29-4681-8C46-7E681A500B4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17A47931-2A1B-4521-9E39-5162F671112A}"/>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021C2B7-E09D-4418-94B7-93A4852DA0A9}"/>
              </a:ext>
            </a:extLst>
          </p:cNvPr>
          <p:cNvSpPr>
            <a:spLocks noGrp="1"/>
          </p:cNvSpPr>
          <p:nvPr>
            <p:ph type="dt" sz="half" idx="10"/>
          </p:nvPr>
        </p:nvSpPr>
        <p:spPr/>
        <p:txBody>
          <a:bodyPr/>
          <a:lstStyle/>
          <a:p>
            <a:fld id="{DDEE6B93-ADDE-480F-ADAA-076FFBC98468}" type="datetimeFigureOut">
              <a:rPr lang="da-DK" smtClean="0"/>
              <a:t>24-04-2023</a:t>
            </a:fld>
            <a:endParaRPr lang="da-DK"/>
          </a:p>
        </p:txBody>
      </p:sp>
      <p:sp>
        <p:nvSpPr>
          <p:cNvPr id="5" name="Pladsholder til sidefod 4">
            <a:extLst>
              <a:ext uri="{FF2B5EF4-FFF2-40B4-BE49-F238E27FC236}">
                <a16:creationId xmlns:a16="http://schemas.microsoft.com/office/drawing/2014/main" id="{3DE55AA7-D81B-4766-92F0-65E05987EEE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E898470-ECD7-4F2F-8107-8E9C811BB3F8}"/>
              </a:ext>
            </a:extLst>
          </p:cNvPr>
          <p:cNvSpPr>
            <a:spLocks noGrp="1"/>
          </p:cNvSpPr>
          <p:nvPr>
            <p:ph type="sldNum" sz="quarter" idx="12"/>
          </p:nvPr>
        </p:nvSpPr>
        <p:spPr/>
        <p:txBody>
          <a:bodyPr/>
          <a:lstStyle/>
          <a:p>
            <a:fld id="{0A70DF11-5373-4559-AFE7-FDB0D6C9EA20}" type="slidenum">
              <a:rPr lang="da-DK" smtClean="0"/>
              <a:t>‹nr.›</a:t>
            </a:fld>
            <a:endParaRPr lang="da-DK"/>
          </a:p>
        </p:txBody>
      </p:sp>
    </p:spTree>
    <p:extLst>
      <p:ext uri="{BB962C8B-B14F-4D97-AF65-F5344CB8AC3E}">
        <p14:creationId xmlns:p14="http://schemas.microsoft.com/office/powerpoint/2010/main" val="127228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9AF820-78FC-4EDF-80DE-8929622F124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3E158CA-4599-4FBF-891F-9EF48BE8AEBB}"/>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303C48A-C110-40ED-B5BF-3B8BDB208A62}"/>
              </a:ext>
            </a:extLst>
          </p:cNvPr>
          <p:cNvSpPr>
            <a:spLocks noGrp="1"/>
          </p:cNvSpPr>
          <p:nvPr>
            <p:ph type="dt" sz="half" idx="10"/>
          </p:nvPr>
        </p:nvSpPr>
        <p:spPr/>
        <p:txBody>
          <a:bodyPr/>
          <a:lstStyle/>
          <a:p>
            <a:fld id="{DDEE6B93-ADDE-480F-ADAA-076FFBC98468}" type="datetimeFigureOut">
              <a:rPr lang="da-DK" smtClean="0"/>
              <a:t>24-04-2023</a:t>
            </a:fld>
            <a:endParaRPr lang="da-DK"/>
          </a:p>
        </p:txBody>
      </p:sp>
      <p:sp>
        <p:nvSpPr>
          <p:cNvPr id="5" name="Pladsholder til sidefod 4">
            <a:extLst>
              <a:ext uri="{FF2B5EF4-FFF2-40B4-BE49-F238E27FC236}">
                <a16:creationId xmlns:a16="http://schemas.microsoft.com/office/drawing/2014/main" id="{BB366553-ED17-43CF-9AC6-A49B34B6300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2B0FB65-4096-47BF-B752-346735086461}"/>
              </a:ext>
            </a:extLst>
          </p:cNvPr>
          <p:cNvSpPr>
            <a:spLocks noGrp="1"/>
          </p:cNvSpPr>
          <p:nvPr>
            <p:ph type="sldNum" sz="quarter" idx="12"/>
          </p:nvPr>
        </p:nvSpPr>
        <p:spPr/>
        <p:txBody>
          <a:bodyPr/>
          <a:lstStyle/>
          <a:p>
            <a:fld id="{0A70DF11-5373-4559-AFE7-FDB0D6C9EA20}" type="slidenum">
              <a:rPr lang="da-DK" smtClean="0"/>
              <a:t>‹nr.›</a:t>
            </a:fld>
            <a:endParaRPr lang="da-DK"/>
          </a:p>
        </p:txBody>
      </p:sp>
    </p:spTree>
    <p:extLst>
      <p:ext uri="{BB962C8B-B14F-4D97-AF65-F5344CB8AC3E}">
        <p14:creationId xmlns:p14="http://schemas.microsoft.com/office/powerpoint/2010/main" val="3119152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A5E2CD-301A-4BB9-AAB1-122C80EBE85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76CB8F9B-7ED3-4E52-A0F0-4F86720589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F88C28A-5ACB-4862-B1C7-375343B3AEC2}"/>
              </a:ext>
            </a:extLst>
          </p:cNvPr>
          <p:cNvSpPr>
            <a:spLocks noGrp="1"/>
          </p:cNvSpPr>
          <p:nvPr>
            <p:ph type="dt" sz="half" idx="10"/>
          </p:nvPr>
        </p:nvSpPr>
        <p:spPr/>
        <p:txBody>
          <a:bodyPr/>
          <a:lstStyle/>
          <a:p>
            <a:fld id="{DDEE6B93-ADDE-480F-ADAA-076FFBC98468}" type="datetimeFigureOut">
              <a:rPr lang="da-DK" smtClean="0"/>
              <a:t>24-04-2023</a:t>
            </a:fld>
            <a:endParaRPr lang="da-DK"/>
          </a:p>
        </p:txBody>
      </p:sp>
      <p:sp>
        <p:nvSpPr>
          <p:cNvPr id="5" name="Pladsholder til sidefod 4">
            <a:extLst>
              <a:ext uri="{FF2B5EF4-FFF2-40B4-BE49-F238E27FC236}">
                <a16:creationId xmlns:a16="http://schemas.microsoft.com/office/drawing/2014/main" id="{286C3460-CDC9-44E8-AFA9-2F1DB504908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F066760-9B40-4AA9-A036-DD3AA56C23CE}"/>
              </a:ext>
            </a:extLst>
          </p:cNvPr>
          <p:cNvSpPr>
            <a:spLocks noGrp="1"/>
          </p:cNvSpPr>
          <p:nvPr>
            <p:ph type="sldNum" sz="quarter" idx="12"/>
          </p:nvPr>
        </p:nvSpPr>
        <p:spPr/>
        <p:txBody>
          <a:bodyPr/>
          <a:lstStyle/>
          <a:p>
            <a:fld id="{0A70DF11-5373-4559-AFE7-FDB0D6C9EA20}" type="slidenum">
              <a:rPr lang="da-DK" smtClean="0"/>
              <a:t>‹nr.›</a:t>
            </a:fld>
            <a:endParaRPr lang="da-DK"/>
          </a:p>
        </p:txBody>
      </p:sp>
    </p:spTree>
    <p:extLst>
      <p:ext uri="{BB962C8B-B14F-4D97-AF65-F5344CB8AC3E}">
        <p14:creationId xmlns:p14="http://schemas.microsoft.com/office/powerpoint/2010/main" val="1858295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039F5-8BCA-4216-8FF9-DB45FE6E233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0727C5C-D3A5-4FA9-9FAE-340B8267591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2EC94576-8986-4B04-AFEB-207962E80D9F}"/>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1F6B3151-CDE4-40EE-8D76-5463D90B33A0}"/>
              </a:ext>
            </a:extLst>
          </p:cNvPr>
          <p:cNvSpPr>
            <a:spLocks noGrp="1"/>
          </p:cNvSpPr>
          <p:nvPr>
            <p:ph type="dt" sz="half" idx="10"/>
          </p:nvPr>
        </p:nvSpPr>
        <p:spPr/>
        <p:txBody>
          <a:bodyPr/>
          <a:lstStyle/>
          <a:p>
            <a:fld id="{DDEE6B93-ADDE-480F-ADAA-076FFBC98468}" type="datetimeFigureOut">
              <a:rPr lang="da-DK" smtClean="0"/>
              <a:t>24-04-2023</a:t>
            </a:fld>
            <a:endParaRPr lang="da-DK"/>
          </a:p>
        </p:txBody>
      </p:sp>
      <p:sp>
        <p:nvSpPr>
          <p:cNvPr id="6" name="Pladsholder til sidefod 5">
            <a:extLst>
              <a:ext uri="{FF2B5EF4-FFF2-40B4-BE49-F238E27FC236}">
                <a16:creationId xmlns:a16="http://schemas.microsoft.com/office/drawing/2014/main" id="{AC150D38-12A3-4A36-A171-38E8B4FC6DF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CDCACB5-5CD3-4D1B-98C6-67747EA2455A}"/>
              </a:ext>
            </a:extLst>
          </p:cNvPr>
          <p:cNvSpPr>
            <a:spLocks noGrp="1"/>
          </p:cNvSpPr>
          <p:nvPr>
            <p:ph type="sldNum" sz="quarter" idx="12"/>
          </p:nvPr>
        </p:nvSpPr>
        <p:spPr/>
        <p:txBody>
          <a:bodyPr/>
          <a:lstStyle/>
          <a:p>
            <a:fld id="{0A70DF11-5373-4559-AFE7-FDB0D6C9EA20}" type="slidenum">
              <a:rPr lang="da-DK" smtClean="0"/>
              <a:t>‹nr.›</a:t>
            </a:fld>
            <a:endParaRPr lang="da-DK"/>
          </a:p>
        </p:txBody>
      </p:sp>
    </p:spTree>
    <p:extLst>
      <p:ext uri="{BB962C8B-B14F-4D97-AF65-F5344CB8AC3E}">
        <p14:creationId xmlns:p14="http://schemas.microsoft.com/office/powerpoint/2010/main" val="1277534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D4974A-AD9E-4DEE-B67A-99C3B605B58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ABBD60F-9CB0-4A69-9AA1-5985CFF1B1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B132C761-47CB-49A5-8FF6-1284921BAD34}"/>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1E8B7BC6-813E-4E04-B14D-CB1490449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E273176-1F5C-4210-A7D6-AED18127E798}"/>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4C0B6F81-BA1D-471C-9873-9C736E2E72D9}"/>
              </a:ext>
            </a:extLst>
          </p:cNvPr>
          <p:cNvSpPr>
            <a:spLocks noGrp="1"/>
          </p:cNvSpPr>
          <p:nvPr>
            <p:ph type="dt" sz="half" idx="10"/>
          </p:nvPr>
        </p:nvSpPr>
        <p:spPr/>
        <p:txBody>
          <a:bodyPr/>
          <a:lstStyle/>
          <a:p>
            <a:fld id="{DDEE6B93-ADDE-480F-ADAA-076FFBC98468}" type="datetimeFigureOut">
              <a:rPr lang="da-DK" smtClean="0"/>
              <a:t>24-04-2023</a:t>
            </a:fld>
            <a:endParaRPr lang="da-DK"/>
          </a:p>
        </p:txBody>
      </p:sp>
      <p:sp>
        <p:nvSpPr>
          <p:cNvPr id="8" name="Pladsholder til sidefod 7">
            <a:extLst>
              <a:ext uri="{FF2B5EF4-FFF2-40B4-BE49-F238E27FC236}">
                <a16:creationId xmlns:a16="http://schemas.microsoft.com/office/drawing/2014/main" id="{04FF46EF-4604-455C-AE72-D19177DE1E5A}"/>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95AAEDF-B9B7-471E-AFC1-82A33C5CE99B}"/>
              </a:ext>
            </a:extLst>
          </p:cNvPr>
          <p:cNvSpPr>
            <a:spLocks noGrp="1"/>
          </p:cNvSpPr>
          <p:nvPr>
            <p:ph type="sldNum" sz="quarter" idx="12"/>
          </p:nvPr>
        </p:nvSpPr>
        <p:spPr/>
        <p:txBody>
          <a:bodyPr/>
          <a:lstStyle/>
          <a:p>
            <a:fld id="{0A70DF11-5373-4559-AFE7-FDB0D6C9EA20}" type="slidenum">
              <a:rPr lang="da-DK" smtClean="0"/>
              <a:t>‹nr.›</a:t>
            </a:fld>
            <a:endParaRPr lang="da-DK"/>
          </a:p>
        </p:txBody>
      </p:sp>
    </p:spTree>
    <p:extLst>
      <p:ext uri="{BB962C8B-B14F-4D97-AF65-F5344CB8AC3E}">
        <p14:creationId xmlns:p14="http://schemas.microsoft.com/office/powerpoint/2010/main" val="4494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D46FAE-0FC7-47FD-8D50-BD9F1ACF207E}"/>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379A057-54DC-4566-976C-618F74A05E12}"/>
              </a:ext>
            </a:extLst>
          </p:cNvPr>
          <p:cNvSpPr>
            <a:spLocks noGrp="1"/>
          </p:cNvSpPr>
          <p:nvPr>
            <p:ph type="dt" sz="half" idx="10"/>
          </p:nvPr>
        </p:nvSpPr>
        <p:spPr/>
        <p:txBody>
          <a:bodyPr/>
          <a:lstStyle/>
          <a:p>
            <a:fld id="{DDEE6B93-ADDE-480F-ADAA-076FFBC98468}" type="datetimeFigureOut">
              <a:rPr lang="da-DK" smtClean="0"/>
              <a:t>24-04-2023</a:t>
            </a:fld>
            <a:endParaRPr lang="da-DK"/>
          </a:p>
        </p:txBody>
      </p:sp>
      <p:sp>
        <p:nvSpPr>
          <p:cNvPr id="4" name="Pladsholder til sidefod 3">
            <a:extLst>
              <a:ext uri="{FF2B5EF4-FFF2-40B4-BE49-F238E27FC236}">
                <a16:creationId xmlns:a16="http://schemas.microsoft.com/office/drawing/2014/main" id="{E4EC74F1-F61A-42E4-9441-32E083025FEB}"/>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CBA20FD-9754-49AD-8D4C-738E532389C3}"/>
              </a:ext>
            </a:extLst>
          </p:cNvPr>
          <p:cNvSpPr>
            <a:spLocks noGrp="1"/>
          </p:cNvSpPr>
          <p:nvPr>
            <p:ph type="sldNum" sz="quarter" idx="12"/>
          </p:nvPr>
        </p:nvSpPr>
        <p:spPr/>
        <p:txBody>
          <a:bodyPr/>
          <a:lstStyle/>
          <a:p>
            <a:fld id="{0A70DF11-5373-4559-AFE7-FDB0D6C9EA20}" type="slidenum">
              <a:rPr lang="da-DK" smtClean="0"/>
              <a:t>‹nr.›</a:t>
            </a:fld>
            <a:endParaRPr lang="da-DK"/>
          </a:p>
        </p:txBody>
      </p:sp>
    </p:spTree>
    <p:extLst>
      <p:ext uri="{BB962C8B-B14F-4D97-AF65-F5344CB8AC3E}">
        <p14:creationId xmlns:p14="http://schemas.microsoft.com/office/powerpoint/2010/main" val="2736574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CA10F28-A926-4162-AF2F-743AE60C4CDC}"/>
              </a:ext>
            </a:extLst>
          </p:cNvPr>
          <p:cNvSpPr>
            <a:spLocks noGrp="1"/>
          </p:cNvSpPr>
          <p:nvPr>
            <p:ph type="dt" sz="half" idx="10"/>
          </p:nvPr>
        </p:nvSpPr>
        <p:spPr/>
        <p:txBody>
          <a:bodyPr/>
          <a:lstStyle/>
          <a:p>
            <a:fld id="{DDEE6B93-ADDE-480F-ADAA-076FFBC98468}" type="datetimeFigureOut">
              <a:rPr lang="da-DK" smtClean="0"/>
              <a:t>24-04-2023</a:t>
            </a:fld>
            <a:endParaRPr lang="da-DK"/>
          </a:p>
        </p:txBody>
      </p:sp>
      <p:sp>
        <p:nvSpPr>
          <p:cNvPr id="3" name="Pladsholder til sidefod 2">
            <a:extLst>
              <a:ext uri="{FF2B5EF4-FFF2-40B4-BE49-F238E27FC236}">
                <a16:creationId xmlns:a16="http://schemas.microsoft.com/office/drawing/2014/main" id="{386959ED-9E20-460B-B991-E655A9ADDD4C}"/>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6503DB4-E51B-4071-9C46-14B08D880C7E}"/>
              </a:ext>
            </a:extLst>
          </p:cNvPr>
          <p:cNvSpPr>
            <a:spLocks noGrp="1"/>
          </p:cNvSpPr>
          <p:nvPr>
            <p:ph type="sldNum" sz="quarter" idx="12"/>
          </p:nvPr>
        </p:nvSpPr>
        <p:spPr/>
        <p:txBody>
          <a:bodyPr/>
          <a:lstStyle/>
          <a:p>
            <a:fld id="{0A70DF11-5373-4559-AFE7-FDB0D6C9EA20}" type="slidenum">
              <a:rPr lang="da-DK" smtClean="0"/>
              <a:t>‹nr.›</a:t>
            </a:fld>
            <a:endParaRPr lang="da-DK"/>
          </a:p>
        </p:txBody>
      </p:sp>
    </p:spTree>
    <p:extLst>
      <p:ext uri="{BB962C8B-B14F-4D97-AF65-F5344CB8AC3E}">
        <p14:creationId xmlns:p14="http://schemas.microsoft.com/office/powerpoint/2010/main" val="1988090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B2C42-AB42-4926-B8CC-71A3E494807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CC878AD-319A-41F2-8EEA-4C6DB76556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487C7BD-5D33-422D-ABBD-6B3F9526E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6AEF60D-D08E-457C-ADDE-58B91625FCEF}"/>
              </a:ext>
            </a:extLst>
          </p:cNvPr>
          <p:cNvSpPr>
            <a:spLocks noGrp="1"/>
          </p:cNvSpPr>
          <p:nvPr>
            <p:ph type="dt" sz="half" idx="10"/>
          </p:nvPr>
        </p:nvSpPr>
        <p:spPr/>
        <p:txBody>
          <a:bodyPr/>
          <a:lstStyle/>
          <a:p>
            <a:fld id="{DDEE6B93-ADDE-480F-ADAA-076FFBC98468}" type="datetimeFigureOut">
              <a:rPr lang="da-DK" smtClean="0"/>
              <a:t>24-04-2023</a:t>
            </a:fld>
            <a:endParaRPr lang="da-DK"/>
          </a:p>
        </p:txBody>
      </p:sp>
      <p:sp>
        <p:nvSpPr>
          <p:cNvPr id="6" name="Pladsholder til sidefod 5">
            <a:extLst>
              <a:ext uri="{FF2B5EF4-FFF2-40B4-BE49-F238E27FC236}">
                <a16:creationId xmlns:a16="http://schemas.microsoft.com/office/drawing/2014/main" id="{C741DAA4-973E-476D-B6D4-057095E5DF7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1E6C093-A3FD-4FB0-9DB6-E79F225B7FEC}"/>
              </a:ext>
            </a:extLst>
          </p:cNvPr>
          <p:cNvSpPr>
            <a:spLocks noGrp="1"/>
          </p:cNvSpPr>
          <p:nvPr>
            <p:ph type="sldNum" sz="quarter" idx="12"/>
          </p:nvPr>
        </p:nvSpPr>
        <p:spPr/>
        <p:txBody>
          <a:bodyPr/>
          <a:lstStyle/>
          <a:p>
            <a:fld id="{0A70DF11-5373-4559-AFE7-FDB0D6C9EA20}" type="slidenum">
              <a:rPr lang="da-DK" smtClean="0"/>
              <a:t>‹nr.›</a:t>
            </a:fld>
            <a:endParaRPr lang="da-DK"/>
          </a:p>
        </p:txBody>
      </p:sp>
    </p:spTree>
    <p:extLst>
      <p:ext uri="{BB962C8B-B14F-4D97-AF65-F5344CB8AC3E}">
        <p14:creationId xmlns:p14="http://schemas.microsoft.com/office/powerpoint/2010/main" val="2249832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6F2CC-3190-4333-826A-2A52A557690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627AE92-692F-4C4C-8940-1696119B3F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657D244-158A-425D-B482-2E7B350262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A9E8668-8255-48F5-B05C-C3CC834AF3DB}"/>
              </a:ext>
            </a:extLst>
          </p:cNvPr>
          <p:cNvSpPr>
            <a:spLocks noGrp="1"/>
          </p:cNvSpPr>
          <p:nvPr>
            <p:ph type="dt" sz="half" idx="10"/>
          </p:nvPr>
        </p:nvSpPr>
        <p:spPr/>
        <p:txBody>
          <a:bodyPr/>
          <a:lstStyle/>
          <a:p>
            <a:fld id="{DDEE6B93-ADDE-480F-ADAA-076FFBC98468}" type="datetimeFigureOut">
              <a:rPr lang="da-DK" smtClean="0"/>
              <a:t>24-04-2023</a:t>
            </a:fld>
            <a:endParaRPr lang="da-DK"/>
          </a:p>
        </p:txBody>
      </p:sp>
      <p:sp>
        <p:nvSpPr>
          <p:cNvPr id="6" name="Pladsholder til sidefod 5">
            <a:extLst>
              <a:ext uri="{FF2B5EF4-FFF2-40B4-BE49-F238E27FC236}">
                <a16:creationId xmlns:a16="http://schemas.microsoft.com/office/drawing/2014/main" id="{7C6655E2-A604-48F7-B46C-7CC44CFF7BD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709A475-97E4-4206-B28B-DC2ABDB705C3}"/>
              </a:ext>
            </a:extLst>
          </p:cNvPr>
          <p:cNvSpPr>
            <a:spLocks noGrp="1"/>
          </p:cNvSpPr>
          <p:nvPr>
            <p:ph type="sldNum" sz="quarter" idx="12"/>
          </p:nvPr>
        </p:nvSpPr>
        <p:spPr/>
        <p:txBody>
          <a:bodyPr/>
          <a:lstStyle/>
          <a:p>
            <a:fld id="{0A70DF11-5373-4559-AFE7-FDB0D6C9EA20}" type="slidenum">
              <a:rPr lang="da-DK" smtClean="0"/>
              <a:t>‹nr.›</a:t>
            </a:fld>
            <a:endParaRPr lang="da-DK"/>
          </a:p>
        </p:txBody>
      </p:sp>
    </p:spTree>
    <p:extLst>
      <p:ext uri="{BB962C8B-B14F-4D97-AF65-F5344CB8AC3E}">
        <p14:creationId xmlns:p14="http://schemas.microsoft.com/office/powerpoint/2010/main" val="387092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112ABAE-51CC-452D-9273-62F82D66D1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854FBB3-0DD4-480C-8445-44FD99C375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F133AEB-3BB1-431C-8334-7027BA9B0F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E6B93-ADDE-480F-ADAA-076FFBC98468}" type="datetimeFigureOut">
              <a:rPr lang="da-DK" smtClean="0"/>
              <a:t>24-04-2023</a:t>
            </a:fld>
            <a:endParaRPr lang="da-DK"/>
          </a:p>
        </p:txBody>
      </p:sp>
      <p:sp>
        <p:nvSpPr>
          <p:cNvPr id="5" name="Pladsholder til sidefod 4">
            <a:extLst>
              <a:ext uri="{FF2B5EF4-FFF2-40B4-BE49-F238E27FC236}">
                <a16:creationId xmlns:a16="http://schemas.microsoft.com/office/drawing/2014/main" id="{4339904E-BA46-4BCE-8363-3B1A3ABC79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A1FB4936-AB82-4F83-B78B-D446AA17F7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0DF11-5373-4559-AFE7-FDB0D6C9EA20}" type="slidenum">
              <a:rPr lang="da-DK" smtClean="0"/>
              <a:t>‹nr.›</a:t>
            </a:fld>
            <a:endParaRPr lang="da-DK"/>
          </a:p>
        </p:txBody>
      </p:sp>
    </p:spTree>
    <p:extLst>
      <p:ext uri="{BB962C8B-B14F-4D97-AF65-F5344CB8AC3E}">
        <p14:creationId xmlns:p14="http://schemas.microsoft.com/office/powerpoint/2010/main" val="4084198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generationsforurening.d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regionh.dk/klima-og-miljoe/jordforurening/projekter/Sider/Forurening-med-pfas.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træ, udendørs, sky, græs&#10;&#10;Automatisk genereret beskrivelse">
            <a:extLst>
              <a:ext uri="{FF2B5EF4-FFF2-40B4-BE49-F238E27FC236}">
                <a16:creationId xmlns:a16="http://schemas.microsoft.com/office/drawing/2014/main" id="{AA348E15-25F0-4253-AF3E-CF9EF66847A2}"/>
              </a:ext>
            </a:extLst>
          </p:cNvPr>
          <p:cNvPicPr>
            <a:picLocks noChangeAspect="1"/>
          </p:cNvPicPr>
          <p:nvPr/>
        </p:nvPicPr>
        <p:blipFill rotWithShape="1">
          <a:blip r:embed="rId3">
            <a:extLst>
              <a:ext uri="{28A0092B-C50C-407E-A947-70E740481C1C}">
                <a14:useLocalDpi xmlns:a14="http://schemas.microsoft.com/office/drawing/2010/main" val="0"/>
              </a:ext>
            </a:extLst>
          </a:blip>
          <a:srcRect t="7235" b="8178"/>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C042A4B-0BC1-4EF7-816B-3A10DA7CB34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da-DK" sz="5200" dirty="0">
                <a:solidFill>
                  <a:srgbClr val="FFFFFF"/>
                </a:solidFill>
              </a:rPr>
              <a:t>Region Hovedstadens indsats mod  jordforurening</a:t>
            </a:r>
          </a:p>
        </p:txBody>
      </p:sp>
      <p:sp>
        <p:nvSpPr>
          <p:cNvPr id="3" name="Undertitel 2">
            <a:extLst>
              <a:ext uri="{FF2B5EF4-FFF2-40B4-BE49-F238E27FC236}">
                <a16:creationId xmlns:a16="http://schemas.microsoft.com/office/drawing/2014/main" id="{ECB61041-460D-430B-B51E-24103D2CE93C}"/>
              </a:ext>
            </a:extLst>
          </p:cNvPr>
          <p:cNvSpPr>
            <a:spLocks noGrp="1"/>
          </p:cNvSpPr>
          <p:nvPr>
            <p:ph type="subTitle" idx="1"/>
          </p:nvPr>
        </p:nvSpPr>
        <p:spPr>
          <a:xfrm>
            <a:off x="394198" y="5891096"/>
            <a:ext cx="10530475" cy="1282707"/>
          </a:xfrm>
          <a:effectLst>
            <a:outerShdw blurRad="50800" dist="38100" dir="2700000" algn="tl" rotWithShape="0">
              <a:prstClr val="black">
                <a:alpha val="40000"/>
              </a:prstClr>
            </a:outerShdw>
          </a:effectLst>
        </p:spPr>
        <p:txBody>
          <a:bodyPr>
            <a:normAutofit/>
          </a:bodyPr>
          <a:lstStyle/>
          <a:p>
            <a:pPr algn="l"/>
            <a:r>
              <a:rPr lang="da-DK" dirty="0">
                <a:solidFill>
                  <a:srgbClr val="FFFFFF"/>
                </a:solidFill>
              </a:rPr>
              <a:t>Møde i kommunekontaktudvalget den 21. april 2023</a:t>
            </a:r>
          </a:p>
          <a:p>
            <a:pPr algn="l"/>
            <a:r>
              <a:rPr lang="da-DK" dirty="0">
                <a:solidFill>
                  <a:srgbClr val="FFFFFF"/>
                </a:solidFill>
              </a:rPr>
              <a:t>Enhedschef Gitte Ellehave Schultz, Center for Regional Udvikling, Enhed for Miljø</a:t>
            </a:r>
          </a:p>
        </p:txBody>
      </p:sp>
    </p:spTree>
    <p:extLst>
      <p:ext uri="{BB962C8B-B14F-4D97-AF65-F5344CB8AC3E}">
        <p14:creationId xmlns:p14="http://schemas.microsoft.com/office/powerpoint/2010/main" val="4286394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Stoppen met PFAS: hoe kom je af van een stof waar alles van afglijdt? - NRC">
            <a:extLst>
              <a:ext uri="{FF2B5EF4-FFF2-40B4-BE49-F238E27FC236}">
                <a16:creationId xmlns:a16="http://schemas.microsoft.com/office/drawing/2014/main" id="{A4BA70A7-5B23-4CDD-A55C-F4FDB0CBFB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40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4" name="Rectangle 20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05FEAB6-362E-4515-B45D-8B85035BD50F}"/>
              </a:ext>
            </a:extLst>
          </p:cNvPr>
          <p:cNvSpPr>
            <a:spLocks noGrp="1"/>
          </p:cNvSpPr>
          <p:nvPr>
            <p:ph type="title"/>
          </p:nvPr>
        </p:nvSpPr>
        <p:spPr>
          <a:xfrm>
            <a:off x="838200" y="365125"/>
            <a:ext cx="3822189" cy="1899912"/>
          </a:xfrm>
        </p:spPr>
        <p:txBody>
          <a:bodyPr>
            <a:normAutofit/>
          </a:bodyPr>
          <a:lstStyle/>
          <a:p>
            <a:r>
              <a:rPr lang="da-DK" sz="4000" dirty="0"/>
              <a:t>PFAS-indsatsen </a:t>
            </a:r>
            <a:br>
              <a:rPr lang="da-DK" sz="4000" dirty="0"/>
            </a:br>
            <a:r>
              <a:rPr lang="da-DK" sz="4000" dirty="0"/>
              <a:t>i 2023</a:t>
            </a:r>
          </a:p>
        </p:txBody>
      </p:sp>
      <p:sp>
        <p:nvSpPr>
          <p:cNvPr id="3" name="Pladsholder til indhold 2">
            <a:extLst>
              <a:ext uri="{FF2B5EF4-FFF2-40B4-BE49-F238E27FC236}">
                <a16:creationId xmlns:a16="http://schemas.microsoft.com/office/drawing/2014/main" id="{376AED45-EC9A-4975-B376-DCD767D59495}"/>
              </a:ext>
            </a:extLst>
          </p:cNvPr>
          <p:cNvSpPr>
            <a:spLocks noGrp="1"/>
          </p:cNvSpPr>
          <p:nvPr>
            <p:ph idx="1"/>
          </p:nvPr>
        </p:nvSpPr>
        <p:spPr>
          <a:xfrm>
            <a:off x="838200" y="2434201"/>
            <a:ext cx="4528127" cy="3742762"/>
          </a:xfrm>
        </p:spPr>
        <p:txBody>
          <a:bodyPr>
            <a:normAutofit lnSpcReduction="10000"/>
          </a:bodyPr>
          <a:lstStyle/>
          <a:p>
            <a:r>
              <a:rPr lang="da-DK" sz="2400" dirty="0"/>
              <a:t>Vidensopbygning</a:t>
            </a:r>
          </a:p>
          <a:p>
            <a:r>
              <a:rPr lang="da-DK" sz="2400" dirty="0"/>
              <a:t>Regional strategi</a:t>
            </a:r>
          </a:p>
          <a:p>
            <a:r>
              <a:rPr lang="da-DK" sz="2400" dirty="0"/>
              <a:t>Undersøgelse af brandøvelsespladser</a:t>
            </a:r>
          </a:p>
          <a:p>
            <a:r>
              <a:rPr lang="da-DK" sz="2400" dirty="0"/>
              <a:t>Børneinstitutioner</a:t>
            </a:r>
          </a:p>
          <a:p>
            <a:r>
              <a:rPr lang="da-DK" sz="2400" dirty="0"/>
              <a:t>Kildeopsporing</a:t>
            </a:r>
          </a:p>
          <a:p>
            <a:r>
              <a:rPr lang="da-DK" sz="2400" dirty="0"/>
              <a:t>Afklaring af påbud</a:t>
            </a:r>
          </a:p>
          <a:p>
            <a:r>
              <a:rPr lang="da-DK" sz="2400" dirty="0"/>
              <a:t>Nye rensemetoder</a:t>
            </a:r>
          </a:p>
          <a:p>
            <a:r>
              <a:rPr lang="da-DK" sz="2400" dirty="0"/>
              <a:t>Den nationale strategi for PFAS.</a:t>
            </a:r>
            <a:endParaRPr lang="da-DK" sz="2000" dirty="0"/>
          </a:p>
        </p:txBody>
      </p:sp>
    </p:spTree>
    <p:extLst>
      <p:ext uri="{BB962C8B-B14F-4D97-AF65-F5344CB8AC3E}">
        <p14:creationId xmlns:p14="http://schemas.microsoft.com/office/powerpoint/2010/main" val="2542626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40E924-EB0A-4853-ADA9-3A8527E18572}"/>
              </a:ext>
            </a:extLst>
          </p:cNvPr>
          <p:cNvSpPr>
            <a:spLocks noGrp="1"/>
          </p:cNvSpPr>
          <p:nvPr>
            <p:ph type="title"/>
          </p:nvPr>
        </p:nvSpPr>
        <p:spPr>
          <a:xfrm>
            <a:off x="648930" y="172066"/>
            <a:ext cx="3651467" cy="1676603"/>
          </a:xfrm>
        </p:spPr>
        <p:txBody>
          <a:bodyPr>
            <a:normAutofit/>
          </a:bodyPr>
          <a:lstStyle/>
          <a:p>
            <a:r>
              <a:rPr lang="da-DK" dirty="0"/>
              <a:t>Generations-forureninger</a:t>
            </a:r>
          </a:p>
        </p:txBody>
      </p:sp>
      <p:sp>
        <p:nvSpPr>
          <p:cNvPr id="9" name="Content Placeholder 8">
            <a:extLst>
              <a:ext uri="{FF2B5EF4-FFF2-40B4-BE49-F238E27FC236}">
                <a16:creationId xmlns:a16="http://schemas.microsoft.com/office/drawing/2014/main" id="{F88B14D6-34A3-4118-864B-D6B8A54ED3F0}"/>
              </a:ext>
            </a:extLst>
          </p:cNvPr>
          <p:cNvSpPr>
            <a:spLocks noGrp="1"/>
          </p:cNvSpPr>
          <p:nvPr>
            <p:ph idx="1"/>
          </p:nvPr>
        </p:nvSpPr>
        <p:spPr>
          <a:xfrm>
            <a:off x="648930" y="2077269"/>
            <a:ext cx="3651466" cy="4259523"/>
          </a:xfrm>
        </p:spPr>
        <p:txBody>
          <a:bodyPr>
            <a:normAutofit fontScale="85000" lnSpcReduction="20000"/>
          </a:bodyPr>
          <a:lstStyle/>
          <a:p>
            <a:r>
              <a:rPr lang="da-DK" sz="2400" dirty="0"/>
              <a:t>Koster over 50 mio. kr.</a:t>
            </a:r>
          </a:p>
          <a:p>
            <a:r>
              <a:rPr lang="da-DK" sz="2400" dirty="0"/>
              <a:t>10 i Danmark</a:t>
            </a:r>
          </a:p>
          <a:p>
            <a:pPr lvl="1"/>
            <a:r>
              <a:rPr lang="da-DK" sz="2000" dirty="0"/>
              <a:t>7 risiko for vandmiljø</a:t>
            </a:r>
          </a:p>
          <a:p>
            <a:pPr lvl="1"/>
            <a:r>
              <a:rPr lang="da-DK" sz="2000" dirty="0"/>
              <a:t>3 risiko for grundvand</a:t>
            </a:r>
          </a:p>
          <a:p>
            <a:r>
              <a:rPr lang="da-DK" sz="2400" dirty="0"/>
              <a:t>Samlet plan – 2,7 mia. kr.</a:t>
            </a:r>
          </a:p>
          <a:p>
            <a:endParaRPr lang="da-DK" sz="2400" dirty="0"/>
          </a:p>
          <a:p>
            <a:r>
              <a:rPr lang="da-DK" sz="2400" dirty="0"/>
              <a:t>4 i Region Hovedstaden</a:t>
            </a:r>
          </a:p>
          <a:p>
            <a:pPr lvl="1"/>
            <a:r>
              <a:rPr lang="da-DK" sz="2000" dirty="0" err="1"/>
              <a:t>Collstrop</a:t>
            </a:r>
            <a:r>
              <a:rPr lang="da-DK" sz="2000" dirty="0"/>
              <a:t>-grunden, Esrum Sø</a:t>
            </a:r>
          </a:p>
          <a:p>
            <a:pPr lvl="1"/>
            <a:r>
              <a:rPr lang="da-DK" sz="2000" dirty="0"/>
              <a:t>Naverland, Albertslund</a:t>
            </a:r>
          </a:p>
          <a:p>
            <a:pPr lvl="1"/>
            <a:r>
              <a:rPr lang="da-DK" sz="2000" dirty="0"/>
              <a:t>Lundtoftevej, Lyngby</a:t>
            </a:r>
          </a:p>
          <a:p>
            <a:pPr lvl="1"/>
            <a:r>
              <a:rPr lang="da-DK" sz="2000" dirty="0"/>
              <a:t>Vestergade, Skuldelev</a:t>
            </a:r>
          </a:p>
          <a:p>
            <a:pPr marL="0" indent="0">
              <a:buNone/>
            </a:pPr>
            <a:endParaRPr lang="da-DK" sz="2200" dirty="0"/>
          </a:p>
          <a:p>
            <a:pPr marL="0" indent="0">
              <a:buNone/>
            </a:pPr>
            <a:r>
              <a:rPr lang="da-DK" sz="2200" dirty="0">
                <a:hlinkClick r:id="rId3"/>
              </a:rPr>
              <a:t>www.generationsforurening.dk</a:t>
            </a:r>
            <a:endParaRPr lang="da-DK" sz="2200" dirty="0"/>
          </a:p>
          <a:p>
            <a:pPr marL="0" indent="0">
              <a:buNone/>
            </a:pPr>
            <a:r>
              <a:rPr lang="da-DK" sz="1600" dirty="0"/>
              <a:t>Foto af </a:t>
            </a:r>
            <a:r>
              <a:rPr lang="da-DK" sz="1600" dirty="0" err="1"/>
              <a:t>Collstrop</a:t>
            </a:r>
            <a:r>
              <a:rPr lang="da-DK" sz="1600" dirty="0"/>
              <a:t>-grunden: Sylvest Jensen Luftfoto, Det Kgl. Bibliotek, Luftfotosamlingen</a:t>
            </a:r>
          </a:p>
          <a:p>
            <a:endParaRPr lang="da-DK" sz="2000" dirty="0"/>
          </a:p>
        </p:txBody>
      </p:sp>
      <p:pic>
        <p:nvPicPr>
          <p:cNvPr id="5" name="Pladsholder til indhold 4" descr="Et billede, der indeholder udendørs, græs, vand, foto&#10;&#10;Automatisk genereret beskrivelse">
            <a:extLst>
              <a:ext uri="{FF2B5EF4-FFF2-40B4-BE49-F238E27FC236}">
                <a16:creationId xmlns:a16="http://schemas.microsoft.com/office/drawing/2014/main" id="{6DEEE67C-1439-40AA-A9ED-BC137E44A2FB}"/>
              </a:ext>
            </a:extLst>
          </p:cNvPr>
          <p:cNvPicPr>
            <a:picLocks noChangeAspect="1"/>
          </p:cNvPicPr>
          <p:nvPr/>
        </p:nvPicPr>
        <p:blipFill rotWithShape="1">
          <a:blip r:embed="rId4">
            <a:extLst>
              <a:ext uri="{28A0092B-C50C-407E-A947-70E740481C1C}">
                <a14:useLocalDpi xmlns:a14="http://schemas.microsoft.com/office/drawing/2010/main" val="0"/>
              </a:ext>
            </a:extLst>
          </a:blip>
          <a:srcRect r="-2" b="7582"/>
          <a:stretch/>
        </p:blipFill>
        <p:spPr>
          <a:xfrm>
            <a:off x="4639056" y="10"/>
            <a:ext cx="7552944" cy="6857990"/>
          </a:xfrm>
          <a:prstGeom prst="rect">
            <a:avLst/>
          </a:prstGeom>
          <a:effectLst/>
        </p:spPr>
      </p:pic>
    </p:spTree>
    <p:extLst>
      <p:ext uri="{BB962C8B-B14F-4D97-AF65-F5344CB8AC3E}">
        <p14:creationId xmlns:p14="http://schemas.microsoft.com/office/powerpoint/2010/main" val="219597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10FCA-5D0B-4C4D-BD86-BAE680F0044F}"/>
              </a:ext>
            </a:extLst>
          </p:cNvPr>
          <p:cNvSpPr>
            <a:spLocks noGrp="1"/>
          </p:cNvSpPr>
          <p:nvPr>
            <p:ph type="title"/>
          </p:nvPr>
        </p:nvSpPr>
        <p:spPr/>
        <p:txBody>
          <a:bodyPr/>
          <a:lstStyle/>
          <a:p>
            <a:r>
              <a:rPr lang="da-DK" dirty="0"/>
              <a:t>Disposition </a:t>
            </a:r>
          </a:p>
        </p:txBody>
      </p:sp>
      <p:sp>
        <p:nvSpPr>
          <p:cNvPr id="3" name="Pladsholder til indhold 2">
            <a:extLst>
              <a:ext uri="{FF2B5EF4-FFF2-40B4-BE49-F238E27FC236}">
                <a16:creationId xmlns:a16="http://schemas.microsoft.com/office/drawing/2014/main" id="{F23F98E6-18E6-4E91-BCCD-C3F58D2611B0}"/>
              </a:ext>
            </a:extLst>
          </p:cNvPr>
          <p:cNvSpPr>
            <a:spLocks noGrp="1"/>
          </p:cNvSpPr>
          <p:nvPr>
            <p:ph idx="1"/>
          </p:nvPr>
        </p:nvSpPr>
        <p:spPr>
          <a:xfrm>
            <a:off x="838200" y="1825625"/>
            <a:ext cx="10515600" cy="4915144"/>
          </a:xfrm>
        </p:spPr>
        <p:txBody>
          <a:bodyPr>
            <a:normAutofit/>
          </a:bodyPr>
          <a:lstStyle/>
          <a:p>
            <a:r>
              <a:rPr lang="da-DK" sz="2400" dirty="0"/>
              <a:t>Myndighedernes ansvarsområder </a:t>
            </a:r>
          </a:p>
          <a:p>
            <a:r>
              <a:rPr lang="da-DK" sz="2400" dirty="0"/>
              <a:t>Jordforureningsloven – regionens opgave</a:t>
            </a:r>
          </a:p>
          <a:p>
            <a:r>
              <a:rPr lang="da-DK" sz="2400" dirty="0"/>
              <a:t>Regionens:</a:t>
            </a:r>
          </a:p>
          <a:p>
            <a:pPr lvl="1"/>
            <a:r>
              <a:rPr lang="da-DK" sz="2000" dirty="0"/>
              <a:t>Jordplan II - Prioritering af indsatsen</a:t>
            </a:r>
          </a:p>
          <a:p>
            <a:pPr lvl="1"/>
            <a:r>
              <a:rPr lang="da-DK" sz="2000" dirty="0"/>
              <a:t>Resultater for PFAS i grundvand og jord</a:t>
            </a:r>
            <a:endParaRPr lang="da-DK" sz="1600" dirty="0"/>
          </a:p>
          <a:p>
            <a:pPr lvl="1"/>
            <a:r>
              <a:rPr lang="da-DK" sz="2000" dirty="0"/>
              <a:t>5.000 mulige PFAS-grunde</a:t>
            </a:r>
          </a:p>
          <a:p>
            <a:pPr lvl="1"/>
            <a:r>
              <a:rPr lang="da-DK" sz="2000" dirty="0"/>
              <a:t>PFAS-indsats i 2023</a:t>
            </a:r>
          </a:p>
          <a:p>
            <a:r>
              <a:rPr lang="da-DK" sz="2400" dirty="0"/>
              <a:t>Kort om generationsforureninger</a:t>
            </a:r>
          </a:p>
          <a:p>
            <a:r>
              <a:rPr lang="da-DK" sz="2400" dirty="0"/>
              <a:t>Helbredseffekter af PFAS</a:t>
            </a:r>
          </a:p>
          <a:p>
            <a:pPr marL="457200" lvl="1" indent="0">
              <a:buNone/>
            </a:pPr>
            <a:r>
              <a:rPr lang="da-DK" sz="1500" dirty="0">
                <a:solidFill>
                  <a:srgbClr val="000000"/>
                </a:solidFill>
                <a:ea typeface="Calibri" panose="020F0502020204030204" pitchFamily="34" charset="0"/>
              </a:rPr>
              <a:t>v</a:t>
            </a:r>
            <a:r>
              <a:rPr lang="da-DK" sz="1500" dirty="0">
                <a:solidFill>
                  <a:srgbClr val="000000"/>
                </a:solidFill>
                <a:effectLst/>
                <a:latin typeface="+mn-lt"/>
                <a:ea typeface="Calibri" panose="020F0502020204030204" pitchFamily="34" charset="0"/>
              </a:rPr>
              <a:t>.</a:t>
            </a:r>
            <a:r>
              <a:rPr lang="da-DK" sz="1500" dirty="0">
                <a:solidFill>
                  <a:srgbClr val="000000"/>
                </a:solidFill>
                <a:ea typeface="Calibri" panose="020F0502020204030204" pitchFamily="34" charset="0"/>
              </a:rPr>
              <a:t>/</a:t>
            </a:r>
            <a:r>
              <a:rPr lang="da-DK" sz="1500" b="1" dirty="0">
                <a:solidFill>
                  <a:srgbClr val="000000"/>
                </a:solidFill>
                <a:effectLst/>
                <a:latin typeface="+mn-lt"/>
                <a:ea typeface="Calibri" panose="020F0502020204030204" pitchFamily="34" charset="0"/>
              </a:rPr>
              <a:t>Paula E. C. Hammer</a:t>
            </a:r>
            <a:r>
              <a:rPr lang="da-DK" sz="1500" b="1" i="1" dirty="0">
                <a:solidFill>
                  <a:srgbClr val="000000"/>
                </a:solidFill>
                <a:effectLst/>
                <a:latin typeface="+mn-lt"/>
                <a:ea typeface="Calibri" panose="020F0502020204030204" pitchFamily="34" charset="0"/>
              </a:rPr>
              <a:t>, </a:t>
            </a:r>
            <a:r>
              <a:rPr lang="da-DK" sz="1500" dirty="0">
                <a:solidFill>
                  <a:srgbClr val="000000"/>
                </a:solidFill>
                <a:effectLst/>
                <a:latin typeface="+mn-lt"/>
                <a:ea typeface="Calibri" panose="020F0502020204030204" pitchFamily="34" charset="0"/>
              </a:rPr>
              <a:t>Speciallæge i Arbejds- og Miljømedicin, </a:t>
            </a:r>
          </a:p>
          <a:p>
            <a:pPr marL="457200" lvl="1" indent="0">
              <a:buNone/>
            </a:pPr>
            <a:r>
              <a:rPr lang="da-DK" sz="1500" dirty="0">
                <a:solidFill>
                  <a:srgbClr val="000000"/>
                </a:solidFill>
                <a:effectLst/>
                <a:latin typeface="+mn-lt"/>
                <a:ea typeface="Calibri" panose="020F0502020204030204" pitchFamily="34" charset="0"/>
              </a:rPr>
              <a:t>Klinisk Toksikolog, Ph.d. </a:t>
            </a:r>
            <a:r>
              <a:rPr lang="da-DK" sz="1500" dirty="0">
                <a:solidFill>
                  <a:srgbClr val="000000"/>
                </a:solidFill>
                <a:effectLst/>
                <a:latin typeface="+mn-lt"/>
                <a:ea typeface="Calibri" panose="020F0502020204030204" pitchFamily="34" charset="0"/>
                <a:cs typeface="Calibri" panose="020F0502020204030204" pitchFamily="34" charset="0"/>
              </a:rPr>
              <a:t>fra </a:t>
            </a:r>
            <a:r>
              <a:rPr lang="da-DK" sz="1500" b="1" dirty="0">
                <a:solidFill>
                  <a:srgbClr val="000000"/>
                </a:solidFill>
                <a:effectLst/>
                <a:latin typeface="+mn-lt"/>
                <a:ea typeface="Calibri" panose="020F0502020204030204" pitchFamily="34" charset="0"/>
                <a:cs typeface="Calibri" panose="020F0502020204030204" pitchFamily="34" charset="0"/>
              </a:rPr>
              <a:t>Arbejds- og Miljømedicinsk Afdeling </a:t>
            </a:r>
            <a:r>
              <a:rPr lang="da-DK" sz="1500" dirty="0">
                <a:solidFill>
                  <a:srgbClr val="000000"/>
                </a:solidFill>
                <a:effectLst/>
                <a:latin typeface="+mn-lt"/>
                <a:ea typeface="Calibri" panose="020F0502020204030204" pitchFamily="34" charset="0"/>
                <a:cs typeface="Calibri" panose="020F0502020204030204" pitchFamily="34" charset="0"/>
              </a:rPr>
              <a:t>på</a:t>
            </a:r>
            <a:r>
              <a:rPr lang="da-DK" sz="1500" b="1" dirty="0">
                <a:solidFill>
                  <a:srgbClr val="000000"/>
                </a:solidFill>
                <a:effectLst/>
                <a:latin typeface="+mn-lt"/>
                <a:ea typeface="Calibri" panose="020F0502020204030204" pitchFamily="34" charset="0"/>
                <a:cs typeface="Calibri" panose="020F0502020204030204" pitchFamily="34" charset="0"/>
              </a:rPr>
              <a:t> </a:t>
            </a:r>
            <a:r>
              <a:rPr lang="da-DK" sz="1500" dirty="0">
                <a:solidFill>
                  <a:srgbClr val="000000"/>
                </a:solidFill>
                <a:effectLst/>
                <a:latin typeface="+mn-lt"/>
                <a:ea typeface="Calibri" panose="020F0502020204030204" pitchFamily="34" charset="0"/>
                <a:cs typeface="Calibri" panose="020F0502020204030204" pitchFamily="34" charset="0"/>
              </a:rPr>
              <a:t>Bispebjerg og Frederiksberg Hospital</a:t>
            </a:r>
          </a:p>
          <a:p>
            <a:pPr lvl="1"/>
            <a:endParaRPr lang="da-DK" sz="1500" dirty="0">
              <a:solidFill>
                <a:srgbClr val="000000"/>
              </a:solidFill>
              <a:cs typeface="Calibri" panose="020F0502020204030204" pitchFamily="34" charset="0"/>
            </a:endParaRPr>
          </a:p>
          <a:p>
            <a:pPr lvl="1"/>
            <a:r>
              <a:rPr lang="da-DK" dirty="0"/>
              <a:t>Spørgsmål</a:t>
            </a:r>
          </a:p>
          <a:p>
            <a:pPr marL="457200" lvl="1" indent="0">
              <a:buNone/>
            </a:pPr>
            <a:endParaRPr lang="da-DK" sz="1500" dirty="0">
              <a:solidFill>
                <a:srgbClr val="000000"/>
              </a:solidFill>
              <a:effectLst/>
              <a:latin typeface="+mn-lt"/>
              <a:ea typeface="Calibri" panose="020F0502020204030204" pitchFamily="34" charset="0"/>
              <a:cs typeface="Calibri" panose="020F0502020204030204" pitchFamily="34" charset="0"/>
            </a:endParaRPr>
          </a:p>
          <a:p>
            <a:pPr marL="457200" lvl="1" indent="0">
              <a:buNone/>
            </a:pPr>
            <a:endParaRPr lang="da-DK" sz="1500" dirty="0"/>
          </a:p>
        </p:txBody>
      </p:sp>
      <p:pic>
        <p:nvPicPr>
          <p:cNvPr id="5" name="Billede 4" descr="Et billede, der indeholder tekst&#10;&#10;Automatisk genereret beskrivelse">
            <a:extLst>
              <a:ext uri="{FF2B5EF4-FFF2-40B4-BE49-F238E27FC236}">
                <a16:creationId xmlns:a16="http://schemas.microsoft.com/office/drawing/2014/main" id="{3D114B51-8D44-5678-5C96-4AF15D2FF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817" y="296647"/>
            <a:ext cx="3879274" cy="5172365"/>
          </a:xfrm>
          <a:prstGeom prst="rect">
            <a:avLst/>
          </a:prstGeom>
        </p:spPr>
      </p:pic>
    </p:spTree>
    <p:extLst>
      <p:ext uri="{BB962C8B-B14F-4D97-AF65-F5344CB8AC3E}">
        <p14:creationId xmlns:p14="http://schemas.microsoft.com/office/powerpoint/2010/main" val="3979942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A1037-7690-489C-919D-439BAF0BB2FC}"/>
              </a:ext>
            </a:extLst>
          </p:cNvPr>
          <p:cNvSpPr>
            <a:spLocks noGrp="1"/>
          </p:cNvSpPr>
          <p:nvPr>
            <p:ph type="title"/>
          </p:nvPr>
        </p:nvSpPr>
        <p:spPr/>
        <p:txBody>
          <a:bodyPr/>
          <a:lstStyle/>
          <a:p>
            <a:r>
              <a:rPr lang="da-DK" dirty="0"/>
              <a:t>Myndighedernes</a:t>
            </a:r>
            <a:br>
              <a:rPr lang="da-DK" dirty="0"/>
            </a:br>
            <a:r>
              <a:rPr lang="da-DK" dirty="0"/>
              <a:t>ansvarsområder</a:t>
            </a:r>
          </a:p>
        </p:txBody>
      </p:sp>
      <p:sp>
        <p:nvSpPr>
          <p:cNvPr id="3" name="Pladsholder til indhold 2">
            <a:extLst>
              <a:ext uri="{FF2B5EF4-FFF2-40B4-BE49-F238E27FC236}">
                <a16:creationId xmlns:a16="http://schemas.microsoft.com/office/drawing/2014/main" id="{B7A6E247-4575-4513-88DB-F9F5241F77D6}"/>
              </a:ext>
            </a:extLst>
          </p:cNvPr>
          <p:cNvSpPr>
            <a:spLocks noGrp="1"/>
          </p:cNvSpPr>
          <p:nvPr>
            <p:ph idx="1"/>
          </p:nvPr>
        </p:nvSpPr>
        <p:spPr>
          <a:xfrm>
            <a:off x="838200" y="1825625"/>
            <a:ext cx="10515600" cy="4667250"/>
          </a:xfrm>
        </p:spPr>
        <p:txBody>
          <a:bodyPr>
            <a:normAutofit/>
          </a:bodyPr>
          <a:lstStyle/>
          <a:p>
            <a:endParaRPr lang="da-DK" dirty="0"/>
          </a:p>
          <a:p>
            <a:endParaRPr lang="da-DK" dirty="0"/>
          </a:p>
          <a:p>
            <a:endParaRPr lang="da-DK" dirty="0"/>
          </a:p>
          <a:p>
            <a:endParaRPr lang="da-DK" dirty="0"/>
          </a:p>
          <a:p>
            <a:endParaRPr lang="da-DK" dirty="0"/>
          </a:p>
          <a:p>
            <a:pPr marL="0" indent="0">
              <a:buNone/>
            </a:pPr>
            <a:endParaRPr lang="da-DK" dirty="0"/>
          </a:p>
        </p:txBody>
      </p:sp>
      <p:sp>
        <p:nvSpPr>
          <p:cNvPr id="4" name="Ellipse 3">
            <a:extLst>
              <a:ext uri="{FF2B5EF4-FFF2-40B4-BE49-F238E27FC236}">
                <a16:creationId xmlns:a16="http://schemas.microsoft.com/office/drawing/2014/main" id="{71FA83F5-71DB-4A80-8895-894A3B68CEFE}"/>
              </a:ext>
            </a:extLst>
          </p:cNvPr>
          <p:cNvSpPr/>
          <p:nvPr/>
        </p:nvSpPr>
        <p:spPr>
          <a:xfrm>
            <a:off x="353290" y="1690688"/>
            <a:ext cx="5070763" cy="258654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tx1"/>
                </a:solidFill>
              </a:rPr>
              <a:t>Staten</a:t>
            </a:r>
          </a:p>
          <a:p>
            <a:pPr marL="285750" indent="-285750">
              <a:buFont typeface="Arial" panose="020B0604020202020204" pitchFamily="34" charset="0"/>
              <a:buChar char="•"/>
            </a:pPr>
            <a:r>
              <a:rPr lang="da-DK" dirty="0">
                <a:solidFill>
                  <a:schemeClr val="tx1"/>
                </a:solidFill>
              </a:rPr>
              <a:t>Udpeger drikkevandsressourcer</a:t>
            </a:r>
          </a:p>
          <a:p>
            <a:pPr marL="285750" indent="-285750">
              <a:buFont typeface="Arial" panose="020B0604020202020204" pitchFamily="34" charset="0"/>
              <a:buChar char="•"/>
            </a:pPr>
            <a:r>
              <a:rPr lang="da-DK" dirty="0">
                <a:solidFill>
                  <a:schemeClr val="tx1"/>
                </a:solidFill>
              </a:rPr>
              <a:t>Udpeger boringsnære beskyttelsesområder (BNBO)</a:t>
            </a:r>
          </a:p>
          <a:p>
            <a:pPr marL="285750" indent="-285750">
              <a:buFont typeface="Arial" panose="020B0604020202020204" pitchFamily="34" charset="0"/>
              <a:buChar char="•"/>
            </a:pPr>
            <a:r>
              <a:rPr lang="da-DK" dirty="0">
                <a:solidFill>
                  <a:schemeClr val="tx1"/>
                </a:solidFill>
              </a:rPr>
              <a:t>Fastsætter grænseværdier</a:t>
            </a:r>
          </a:p>
          <a:p>
            <a:pPr marL="285750" indent="-285750">
              <a:buFont typeface="Arial" panose="020B0604020202020204" pitchFamily="34" charset="0"/>
              <a:buChar char="•"/>
            </a:pPr>
            <a:r>
              <a:rPr lang="da-DK" dirty="0">
                <a:solidFill>
                  <a:schemeClr val="tx1"/>
                </a:solidFill>
              </a:rPr>
              <a:t>Godkender brug af pesticider</a:t>
            </a:r>
          </a:p>
          <a:p>
            <a:pPr marL="285750" indent="-285750">
              <a:buFont typeface="Arial" panose="020B0604020202020204" pitchFamily="34" charset="0"/>
              <a:buChar char="•"/>
            </a:pPr>
            <a:r>
              <a:rPr lang="da-DK" dirty="0">
                <a:solidFill>
                  <a:schemeClr val="tx1"/>
                </a:solidFill>
              </a:rPr>
              <a:t>Tilsyn med visse virksomheder</a:t>
            </a:r>
          </a:p>
          <a:p>
            <a:pPr marL="285750" indent="-285750">
              <a:buFont typeface="Arial" panose="020B0604020202020204" pitchFamily="34" charset="0"/>
              <a:buChar char="•"/>
            </a:pPr>
            <a:r>
              <a:rPr lang="da-DK" dirty="0">
                <a:solidFill>
                  <a:schemeClr val="tx1"/>
                </a:solidFill>
              </a:rPr>
              <a:t>Påbud til forurener</a:t>
            </a:r>
          </a:p>
          <a:p>
            <a:pPr algn="ctr"/>
            <a:endParaRPr lang="da-DK" dirty="0">
              <a:solidFill>
                <a:schemeClr val="tx1"/>
              </a:solidFill>
            </a:endParaRPr>
          </a:p>
        </p:txBody>
      </p:sp>
      <p:sp>
        <p:nvSpPr>
          <p:cNvPr id="5" name="Ellipse 4">
            <a:extLst>
              <a:ext uri="{FF2B5EF4-FFF2-40B4-BE49-F238E27FC236}">
                <a16:creationId xmlns:a16="http://schemas.microsoft.com/office/drawing/2014/main" id="{CEB0B5B5-C2C4-4C93-9D67-7465B368588F}"/>
              </a:ext>
            </a:extLst>
          </p:cNvPr>
          <p:cNvSpPr/>
          <p:nvPr/>
        </p:nvSpPr>
        <p:spPr>
          <a:xfrm>
            <a:off x="5366084" y="205372"/>
            <a:ext cx="6402259" cy="385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tx1"/>
                </a:solidFill>
              </a:rPr>
              <a:t>Kommunen</a:t>
            </a:r>
          </a:p>
          <a:p>
            <a:pPr marL="285750" indent="-285750">
              <a:buFont typeface="Arial" panose="020B0604020202020204" pitchFamily="34" charset="0"/>
              <a:buChar char="•"/>
            </a:pPr>
            <a:r>
              <a:rPr lang="da-DK" dirty="0">
                <a:solidFill>
                  <a:schemeClr val="tx1"/>
                </a:solidFill>
              </a:rPr>
              <a:t>Udarbejder indsatsplaner for grundvandsbeskyttelse</a:t>
            </a:r>
          </a:p>
          <a:p>
            <a:pPr marL="285750" indent="-285750">
              <a:buFont typeface="Arial" panose="020B0604020202020204" pitchFamily="34" charset="0"/>
              <a:buChar char="•"/>
            </a:pPr>
            <a:r>
              <a:rPr lang="da-DK" dirty="0">
                <a:solidFill>
                  <a:schemeClr val="tx1"/>
                </a:solidFill>
              </a:rPr>
              <a:t>Tilsyn med vandværker og vandkvalitet</a:t>
            </a:r>
          </a:p>
          <a:p>
            <a:pPr marL="285750" indent="-285750">
              <a:buFont typeface="Arial" panose="020B0604020202020204" pitchFamily="34" charset="0"/>
              <a:buChar char="•"/>
            </a:pPr>
            <a:r>
              <a:rPr lang="da-DK" dirty="0">
                <a:solidFill>
                  <a:schemeClr val="tx1"/>
                </a:solidFill>
              </a:rPr>
              <a:t>Vurderer behov for sprøjtefri boringsnære beskyttelsesområder (BNBO)</a:t>
            </a:r>
          </a:p>
          <a:p>
            <a:pPr marL="285750" indent="-285750">
              <a:buFont typeface="Arial" panose="020B0604020202020204" pitchFamily="34" charset="0"/>
              <a:buChar char="•"/>
            </a:pPr>
            <a:r>
              <a:rPr lang="da-DK" dirty="0">
                <a:solidFill>
                  <a:schemeClr val="tx1"/>
                </a:solidFill>
              </a:rPr>
              <a:t>Tilsyn med virksomheder</a:t>
            </a:r>
          </a:p>
          <a:p>
            <a:pPr marL="285750" indent="-285750">
              <a:buFont typeface="Arial" panose="020B0604020202020204" pitchFamily="34" charset="0"/>
              <a:buChar char="•"/>
            </a:pPr>
            <a:r>
              <a:rPr lang="da-DK" dirty="0">
                <a:solidFill>
                  <a:schemeClr val="tx1"/>
                </a:solidFill>
              </a:rPr>
              <a:t>Påbud til forurener</a:t>
            </a:r>
          </a:p>
          <a:p>
            <a:pPr marL="285750" indent="-285750">
              <a:buFont typeface="Arial" panose="020B0604020202020204" pitchFamily="34" charset="0"/>
              <a:buChar char="•"/>
            </a:pPr>
            <a:r>
              <a:rPr lang="da-DK" dirty="0">
                <a:solidFill>
                  <a:schemeClr val="tx1"/>
                </a:solidFill>
              </a:rPr>
              <a:t>Tilladelse til byggeri på forurenede grunde</a:t>
            </a:r>
          </a:p>
          <a:p>
            <a:pPr marL="285750" indent="-285750">
              <a:buFont typeface="Arial" panose="020B0604020202020204" pitchFamily="34" charset="0"/>
              <a:buChar char="•"/>
            </a:pPr>
            <a:r>
              <a:rPr lang="da-DK" dirty="0">
                <a:solidFill>
                  <a:schemeClr val="tx1"/>
                </a:solidFill>
              </a:rPr>
              <a:t>Områdeklassificering (lettere forurenet jord)</a:t>
            </a:r>
          </a:p>
        </p:txBody>
      </p:sp>
      <p:sp>
        <p:nvSpPr>
          <p:cNvPr id="6" name="Ellipse 5">
            <a:extLst>
              <a:ext uri="{FF2B5EF4-FFF2-40B4-BE49-F238E27FC236}">
                <a16:creationId xmlns:a16="http://schemas.microsoft.com/office/drawing/2014/main" id="{B619157A-10BA-487F-B135-F1B95A526DA6}"/>
              </a:ext>
            </a:extLst>
          </p:cNvPr>
          <p:cNvSpPr/>
          <p:nvPr/>
        </p:nvSpPr>
        <p:spPr>
          <a:xfrm>
            <a:off x="2677390" y="3986132"/>
            <a:ext cx="6463145" cy="266649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tx1"/>
                </a:solidFill>
              </a:rPr>
              <a:t>Regionen</a:t>
            </a:r>
          </a:p>
          <a:p>
            <a:pPr marL="285750" indent="-285750">
              <a:buFont typeface="Arial" panose="020B0604020202020204" pitchFamily="34" charset="0"/>
              <a:buChar char="•"/>
            </a:pPr>
            <a:r>
              <a:rPr lang="da-DK" dirty="0">
                <a:solidFill>
                  <a:schemeClr val="tx1"/>
                </a:solidFill>
              </a:rPr>
              <a:t>Udtalelse i forbindelse med tilladelse til byggeri på forurenede grunde</a:t>
            </a:r>
          </a:p>
          <a:p>
            <a:pPr marL="285750" indent="-285750">
              <a:buFont typeface="Arial" panose="020B0604020202020204" pitchFamily="34" charset="0"/>
              <a:buChar char="•"/>
            </a:pPr>
            <a:r>
              <a:rPr lang="da-DK" dirty="0">
                <a:solidFill>
                  <a:schemeClr val="tx1"/>
                </a:solidFill>
              </a:rPr>
              <a:t>Vurdering af privatfinansierede projekter i forhold til kortlægning af forurening</a:t>
            </a:r>
          </a:p>
          <a:p>
            <a:pPr marL="285750" indent="-285750">
              <a:buFont typeface="Arial" panose="020B0604020202020204" pitchFamily="34" charset="0"/>
              <a:buChar char="•"/>
            </a:pPr>
            <a:r>
              <a:rPr lang="da-DK" dirty="0">
                <a:solidFill>
                  <a:schemeClr val="tx1"/>
                </a:solidFill>
              </a:rPr>
              <a:t>Indsats overfor forureningskilder: Opspore, undersøge og fjerne risiko</a:t>
            </a:r>
          </a:p>
          <a:p>
            <a:pPr marL="285750" indent="-285750">
              <a:buFont typeface="Arial" panose="020B0604020202020204" pitchFamily="34" charset="0"/>
              <a:buChar char="•"/>
            </a:pPr>
            <a:endParaRPr lang="da-DK" dirty="0">
              <a:solidFill>
                <a:schemeClr val="tx1"/>
              </a:solidFill>
            </a:endParaRPr>
          </a:p>
        </p:txBody>
      </p:sp>
      <p:sp>
        <p:nvSpPr>
          <p:cNvPr id="7" name="Ellipse 6">
            <a:extLst>
              <a:ext uri="{FF2B5EF4-FFF2-40B4-BE49-F238E27FC236}">
                <a16:creationId xmlns:a16="http://schemas.microsoft.com/office/drawing/2014/main" id="{6706D9AD-9683-4EB1-B48E-F070459A537C}"/>
              </a:ext>
            </a:extLst>
          </p:cNvPr>
          <p:cNvSpPr/>
          <p:nvPr/>
        </p:nvSpPr>
        <p:spPr>
          <a:xfrm>
            <a:off x="629289" y="3971842"/>
            <a:ext cx="2314437" cy="7445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err="1">
                <a:solidFill>
                  <a:schemeClr val="tx1"/>
                </a:solidFill>
              </a:rPr>
              <a:t>Sundheds-myndighed</a:t>
            </a:r>
            <a:endParaRPr lang="da-DK" dirty="0">
              <a:solidFill>
                <a:schemeClr val="tx1"/>
              </a:solidFill>
            </a:endParaRPr>
          </a:p>
        </p:txBody>
      </p:sp>
      <p:sp>
        <p:nvSpPr>
          <p:cNvPr id="8" name="Ellipse 7">
            <a:extLst>
              <a:ext uri="{FF2B5EF4-FFF2-40B4-BE49-F238E27FC236}">
                <a16:creationId xmlns:a16="http://schemas.microsoft.com/office/drawing/2014/main" id="{94C18439-E471-4042-992C-16DC6AC4A889}"/>
              </a:ext>
            </a:extLst>
          </p:cNvPr>
          <p:cNvSpPr/>
          <p:nvPr/>
        </p:nvSpPr>
        <p:spPr>
          <a:xfrm>
            <a:off x="553635" y="4660232"/>
            <a:ext cx="1881300" cy="88641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Fødevare-myndighed</a:t>
            </a:r>
          </a:p>
        </p:txBody>
      </p:sp>
    </p:spTree>
    <p:extLst>
      <p:ext uri="{BB962C8B-B14F-4D97-AF65-F5344CB8AC3E}">
        <p14:creationId xmlns:p14="http://schemas.microsoft.com/office/powerpoint/2010/main" val="3744781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29DB3-7B05-45F6-BD16-79208900D915}"/>
              </a:ext>
            </a:extLst>
          </p:cNvPr>
          <p:cNvSpPr>
            <a:spLocks noGrp="1"/>
          </p:cNvSpPr>
          <p:nvPr>
            <p:ph type="title"/>
          </p:nvPr>
        </p:nvSpPr>
        <p:spPr/>
        <p:txBody>
          <a:bodyPr/>
          <a:lstStyle/>
          <a:p>
            <a:r>
              <a:rPr lang="da-DK" dirty="0"/>
              <a:t>Jordforureningsloven – regionens opgave</a:t>
            </a:r>
          </a:p>
        </p:txBody>
      </p:sp>
      <p:sp>
        <p:nvSpPr>
          <p:cNvPr id="3" name="Pladsholder til indhold 2">
            <a:extLst>
              <a:ext uri="{FF2B5EF4-FFF2-40B4-BE49-F238E27FC236}">
                <a16:creationId xmlns:a16="http://schemas.microsoft.com/office/drawing/2014/main" id="{BC15B2BD-E27F-4119-AD08-63E7E3FBC220}"/>
              </a:ext>
            </a:extLst>
          </p:cNvPr>
          <p:cNvSpPr>
            <a:spLocks noGrp="1"/>
          </p:cNvSpPr>
          <p:nvPr>
            <p:ph idx="1"/>
          </p:nvPr>
        </p:nvSpPr>
        <p:spPr/>
        <p:txBody>
          <a:bodyPr/>
          <a:lstStyle/>
          <a:p>
            <a:pPr marL="0" indent="0">
              <a:buNone/>
            </a:pPr>
            <a:r>
              <a:rPr lang="da-DK" dirty="0"/>
              <a:t>De offentlige indsatsområder</a:t>
            </a:r>
          </a:p>
          <a:p>
            <a:pPr marL="0" indent="0">
              <a:buNone/>
            </a:pPr>
            <a:endParaRPr lang="da-DK" dirty="0"/>
          </a:p>
        </p:txBody>
      </p:sp>
      <p:pic>
        <p:nvPicPr>
          <p:cNvPr id="4" name="Billede 3">
            <a:extLst>
              <a:ext uri="{FF2B5EF4-FFF2-40B4-BE49-F238E27FC236}">
                <a16:creationId xmlns:a16="http://schemas.microsoft.com/office/drawing/2014/main" id="{784FD5E6-D922-4937-B28B-AF4D8FC44C84}"/>
              </a:ext>
            </a:extLst>
          </p:cNvPr>
          <p:cNvPicPr>
            <a:picLocks noChangeAspect="1"/>
          </p:cNvPicPr>
          <p:nvPr/>
        </p:nvPicPr>
        <p:blipFill>
          <a:blip r:embed="rId3"/>
          <a:stretch>
            <a:fillRect/>
          </a:stretch>
        </p:blipFill>
        <p:spPr>
          <a:xfrm>
            <a:off x="838200" y="1429544"/>
            <a:ext cx="10363200" cy="5143500"/>
          </a:xfrm>
          <a:prstGeom prst="rect">
            <a:avLst/>
          </a:prstGeom>
        </p:spPr>
      </p:pic>
    </p:spTree>
    <p:extLst>
      <p:ext uri="{BB962C8B-B14F-4D97-AF65-F5344CB8AC3E}">
        <p14:creationId xmlns:p14="http://schemas.microsoft.com/office/powerpoint/2010/main" val="3218717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03860-FD02-4F55-A607-5064F6AE6D41}"/>
              </a:ext>
            </a:extLst>
          </p:cNvPr>
          <p:cNvSpPr>
            <a:spLocks noGrp="1"/>
          </p:cNvSpPr>
          <p:nvPr>
            <p:ph type="title"/>
          </p:nvPr>
        </p:nvSpPr>
        <p:spPr>
          <a:xfrm>
            <a:off x="787533" y="1252816"/>
            <a:ext cx="2192528" cy="689514"/>
          </a:xfrm>
        </p:spPr>
        <p:txBody>
          <a:bodyPr anchor="b">
            <a:normAutofit/>
          </a:bodyPr>
          <a:lstStyle/>
          <a:p>
            <a:r>
              <a:rPr lang="da-DK" sz="3600" dirty="0"/>
              <a:t>Jordplan II </a:t>
            </a:r>
          </a:p>
        </p:txBody>
      </p:sp>
      <p:sp>
        <p:nvSpPr>
          <p:cNvPr id="3" name="Pladsholder til indhold 2">
            <a:extLst>
              <a:ext uri="{FF2B5EF4-FFF2-40B4-BE49-F238E27FC236}">
                <a16:creationId xmlns:a16="http://schemas.microsoft.com/office/drawing/2014/main" id="{46EDB825-B85A-49F7-B9B6-17A991B48078}"/>
              </a:ext>
            </a:extLst>
          </p:cNvPr>
          <p:cNvSpPr>
            <a:spLocks noGrp="1"/>
          </p:cNvSpPr>
          <p:nvPr>
            <p:ph idx="1"/>
          </p:nvPr>
        </p:nvSpPr>
        <p:spPr>
          <a:xfrm>
            <a:off x="804673" y="1597573"/>
            <a:ext cx="5291327" cy="4463399"/>
          </a:xfrm>
        </p:spPr>
        <p:txBody>
          <a:bodyPr anchor="ctr">
            <a:normAutofit fontScale="85000" lnSpcReduction="20000"/>
          </a:bodyPr>
          <a:lstStyle/>
          <a:p>
            <a:endParaRPr lang="da-DK" dirty="0">
              <a:solidFill>
                <a:schemeClr val="tx2"/>
              </a:solidFill>
            </a:endParaRPr>
          </a:p>
          <a:p>
            <a:endParaRPr lang="da-DK" dirty="0">
              <a:solidFill>
                <a:schemeClr val="tx2"/>
              </a:solidFill>
            </a:endParaRPr>
          </a:p>
          <a:p>
            <a:endParaRPr lang="da-DK" dirty="0">
              <a:solidFill>
                <a:schemeClr val="tx2"/>
              </a:solidFill>
            </a:endParaRPr>
          </a:p>
          <a:p>
            <a:endParaRPr lang="da-DK" dirty="0">
              <a:solidFill>
                <a:schemeClr val="tx2"/>
              </a:solidFill>
            </a:endParaRPr>
          </a:p>
          <a:p>
            <a:r>
              <a:rPr lang="da-DK" dirty="0"/>
              <a:t>Skabe overblik </a:t>
            </a:r>
          </a:p>
          <a:p>
            <a:r>
              <a:rPr lang="da-DK" dirty="0"/>
              <a:t>Forurening som truer vandmiljøet </a:t>
            </a:r>
          </a:p>
          <a:p>
            <a:r>
              <a:rPr lang="da-DK" dirty="0"/>
              <a:t>Boligundersøgelser</a:t>
            </a:r>
          </a:p>
          <a:p>
            <a:r>
              <a:rPr lang="da-DK" dirty="0"/>
              <a:t>Teknologiudvikling og innovation </a:t>
            </a:r>
          </a:p>
          <a:p>
            <a:r>
              <a:rPr lang="da-DK" dirty="0"/>
              <a:t>Forstærket pesticidindsats og strategi</a:t>
            </a:r>
          </a:p>
          <a:p>
            <a:r>
              <a:rPr lang="da-DK" dirty="0"/>
              <a:t>Samarbejde og borgerservice</a:t>
            </a:r>
          </a:p>
          <a:p>
            <a:r>
              <a:rPr lang="da-DK" dirty="0"/>
              <a:t>85 % af grundvandet sikret inden 2030 </a:t>
            </a:r>
          </a:p>
          <a:p>
            <a:endParaRPr lang="da-DK" dirty="0">
              <a:solidFill>
                <a:schemeClr val="tx2"/>
              </a:solidFill>
            </a:endParaRPr>
          </a:p>
          <a:p>
            <a:endParaRPr lang="da-DK" sz="1500" dirty="0">
              <a:solidFill>
                <a:schemeClr val="tx2"/>
              </a:solidFill>
            </a:endParaRPr>
          </a:p>
          <a:p>
            <a:endParaRPr lang="da-DK" sz="1500" dirty="0">
              <a:solidFill>
                <a:schemeClr val="tx2"/>
              </a:solidFill>
            </a:endParaRPr>
          </a:p>
        </p:txBody>
      </p:sp>
      <p:pic>
        <p:nvPicPr>
          <p:cNvPr id="4" name="Pladsholder til indhold 6" descr="Et billede, der indeholder kort&#10;&#10;Automatisk genereret beskrivelse">
            <a:extLst>
              <a:ext uri="{FF2B5EF4-FFF2-40B4-BE49-F238E27FC236}">
                <a16:creationId xmlns:a16="http://schemas.microsoft.com/office/drawing/2014/main" id="{89D8809E-1394-4BB4-F04E-6970B8201D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02" t="4019" r="25199" b="3641"/>
          <a:stretch/>
        </p:blipFill>
        <p:spPr>
          <a:xfrm>
            <a:off x="5935018" y="729612"/>
            <a:ext cx="5596582" cy="5588061"/>
          </a:xfrm>
          <a:prstGeom prst="rect">
            <a:avLst/>
          </a:prstGeom>
        </p:spPr>
      </p:pic>
      <p:pic>
        <p:nvPicPr>
          <p:cNvPr id="7" name="Billede 6">
            <a:extLst>
              <a:ext uri="{FF2B5EF4-FFF2-40B4-BE49-F238E27FC236}">
                <a16:creationId xmlns:a16="http://schemas.microsoft.com/office/drawing/2014/main" id="{9D2B28A3-6EE4-46C1-8C94-2C41620358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65194"/>
            <a:ext cx="2360737" cy="2358123"/>
          </a:xfrm>
          <a:prstGeom prst="rect">
            <a:avLst/>
          </a:prstGeom>
        </p:spPr>
      </p:pic>
    </p:spTree>
    <p:extLst>
      <p:ext uri="{BB962C8B-B14F-4D97-AF65-F5344CB8AC3E}">
        <p14:creationId xmlns:p14="http://schemas.microsoft.com/office/powerpoint/2010/main" val="1955395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698439C-5876-4FA3-8114-9BF320A89D07}"/>
              </a:ext>
            </a:extLst>
          </p:cNvPr>
          <p:cNvSpPr>
            <a:spLocks noGrp="1"/>
          </p:cNvSpPr>
          <p:nvPr>
            <p:ph type="title"/>
          </p:nvPr>
        </p:nvSpPr>
        <p:spPr>
          <a:xfrm>
            <a:off x="571072" y="827831"/>
            <a:ext cx="6164281" cy="656216"/>
          </a:xfrm>
        </p:spPr>
        <p:txBody>
          <a:bodyPr>
            <a:noAutofit/>
          </a:bodyPr>
          <a:lstStyle/>
          <a:p>
            <a:br>
              <a:rPr lang="da-DK" dirty="0"/>
            </a:br>
            <a:r>
              <a:rPr lang="da-DK" dirty="0"/>
              <a:t>Jordplanens prioritering</a:t>
            </a:r>
            <a:br>
              <a:rPr lang="da-DK" dirty="0"/>
            </a:br>
            <a:r>
              <a:rPr lang="da-DK" dirty="0"/>
              <a:t>af indsatsen</a:t>
            </a:r>
          </a:p>
        </p:txBody>
      </p:sp>
      <p:sp>
        <p:nvSpPr>
          <p:cNvPr id="9" name="Pladsholder til indhold 2">
            <a:extLst>
              <a:ext uri="{FF2B5EF4-FFF2-40B4-BE49-F238E27FC236}">
                <a16:creationId xmlns:a16="http://schemas.microsoft.com/office/drawing/2014/main" id="{8B1DEB08-9B3B-409F-AF50-19E8BD1ED028}"/>
              </a:ext>
            </a:extLst>
          </p:cNvPr>
          <p:cNvSpPr txBox="1">
            <a:spLocks/>
          </p:cNvSpPr>
          <p:nvPr/>
        </p:nvSpPr>
        <p:spPr>
          <a:xfrm>
            <a:off x="606336" y="5241884"/>
            <a:ext cx="6006192" cy="102984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a-DK" sz="2400" b="0" i="0" u="none" strike="noStrike" kern="1200" cap="none" spc="0" normalizeH="0" baseline="0" noProof="0" dirty="0">
              <a:ln>
                <a:noFill/>
              </a:ln>
              <a:solidFill>
                <a:srgbClr val="4E3854"/>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400" b="1" i="0" u="none" strike="noStrike" kern="1200" cap="none" spc="0" normalizeH="0" baseline="0" noProof="0" dirty="0">
                <a:ln>
                  <a:noFill/>
                </a:ln>
                <a:solidFill>
                  <a:srgbClr val="4E3854"/>
                </a:solidFill>
                <a:effectLst/>
                <a:uLnTx/>
                <a:uFillTx/>
                <a:latin typeface="Calibri" panose="020F0502020204030204"/>
                <a:ea typeface="+mn-ea"/>
                <a:cs typeface="+mn-cs"/>
              </a:rPr>
              <a:t>3.	</a:t>
            </a:r>
            <a:r>
              <a:rPr kumimoji="0" lang="da-DK" sz="2600" b="1" i="0" u="none" strike="noStrike" kern="1200" cap="none" spc="0" normalizeH="0" baseline="0" noProof="0" dirty="0">
                <a:ln>
                  <a:noFill/>
                </a:ln>
                <a:solidFill>
                  <a:srgbClr val="4E3854"/>
                </a:solidFill>
                <a:effectLst/>
                <a:uLnTx/>
                <a:uFillTx/>
                <a:latin typeface="Calibri" panose="020F0502020204030204"/>
                <a:ea typeface="+mn-ea"/>
                <a:cs typeface="+mn-cs"/>
              </a:rPr>
              <a:t>Kontakt med jord</a:t>
            </a:r>
            <a:r>
              <a:rPr kumimoji="0" lang="da-DK" sz="2600" b="0" i="0" u="none" strike="noStrike" kern="1200" cap="none" spc="0" normalizeH="0" baseline="0" noProof="0" dirty="0">
                <a:ln>
                  <a:noFill/>
                </a:ln>
                <a:solidFill>
                  <a:srgbClr val="4E3854"/>
                </a:solidFill>
                <a:effectLst/>
                <a:uLnTx/>
                <a:uFillTx/>
                <a:latin typeface="Calibri" panose="020F0502020204030204"/>
                <a:ea typeface="+mn-ea"/>
                <a:cs typeface="+mn-cs"/>
              </a:rPr>
              <a:t> på boliggrunde og 	offentlige legepladser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2600" b="0" i="0" u="none" strike="noStrike" kern="1200" cap="none" spc="0" normalizeH="0" baseline="0" noProof="0" dirty="0">
              <a:ln>
                <a:noFill/>
              </a:ln>
              <a:solidFill>
                <a:srgbClr val="4E3854"/>
              </a:solidFill>
              <a:effectLst/>
              <a:uLnTx/>
              <a:uFillTx/>
              <a:latin typeface="Calibri" panose="020F0502020204030204"/>
              <a:ea typeface="+mn-ea"/>
              <a:cs typeface="+mn-cs"/>
            </a:endParaRPr>
          </a:p>
        </p:txBody>
      </p:sp>
      <p:sp>
        <p:nvSpPr>
          <p:cNvPr id="2" name="Tekstfelt 1">
            <a:extLst>
              <a:ext uri="{FF2B5EF4-FFF2-40B4-BE49-F238E27FC236}">
                <a16:creationId xmlns:a16="http://schemas.microsoft.com/office/drawing/2014/main" id="{81B0CE87-B186-4AE8-AA03-933C2F6AAC39}"/>
              </a:ext>
            </a:extLst>
          </p:cNvPr>
          <p:cNvSpPr txBox="1"/>
          <p:nvPr/>
        </p:nvSpPr>
        <p:spPr>
          <a:xfrm>
            <a:off x="606336" y="3048283"/>
            <a:ext cx="5657138" cy="2215991"/>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4E385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4E3854"/>
                </a:solidFill>
                <a:effectLst/>
                <a:uLnTx/>
                <a:uFillTx/>
                <a:latin typeface="Calibri" panose="020F0502020204030204"/>
                <a:ea typeface="+mn-ea"/>
                <a:cs typeface="+mn-cs"/>
              </a:rPr>
              <a:t>1.	Grundvand </a:t>
            </a:r>
            <a:r>
              <a:rPr kumimoji="0" lang="da-DK" sz="2400" i="0" u="none" strike="noStrike" kern="1200" cap="none" spc="0" normalizeH="0" baseline="0" noProof="0" dirty="0">
                <a:ln>
                  <a:noFill/>
                </a:ln>
                <a:solidFill>
                  <a:srgbClr val="4E3854"/>
                </a:solidFill>
                <a:effectLst/>
                <a:uLnTx/>
                <a:uFillTx/>
                <a:latin typeface="Calibri" panose="020F0502020204030204"/>
                <a:ea typeface="+mn-ea"/>
                <a:cs typeface="+mn-cs"/>
              </a:rPr>
              <a:t>85%</a:t>
            </a:r>
            <a:r>
              <a:rPr kumimoji="0" lang="da-DK" sz="2400" i="0" u="none" strike="noStrike" kern="1200" cap="none" spc="0" normalizeH="0" noProof="0" dirty="0">
                <a:ln>
                  <a:noFill/>
                </a:ln>
                <a:solidFill>
                  <a:srgbClr val="4E3854"/>
                </a:solidFill>
                <a:effectLst/>
                <a:uLnTx/>
                <a:uFillTx/>
                <a:latin typeface="Calibri" panose="020F0502020204030204"/>
                <a:ea typeface="+mn-ea"/>
                <a:cs typeface="+mn-cs"/>
              </a:rPr>
              <a:t> af grundvandet 	sikret inden 2030</a:t>
            </a:r>
            <a:endParaRPr kumimoji="0" lang="da-DK" sz="2400" b="0" i="0" u="none" strike="noStrike" kern="1200" cap="none" spc="0" normalizeH="0" baseline="0" noProof="0" dirty="0">
              <a:ln>
                <a:noFill/>
              </a:ln>
              <a:solidFill>
                <a:srgbClr val="4E385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4E3854"/>
                </a:solidFill>
                <a:effectLst/>
                <a:uLnTx/>
                <a:uFillTx/>
                <a:latin typeface="Calibri" panose="020F0502020204030204"/>
                <a:ea typeface="+mn-ea"/>
                <a:cs typeface="+mn-cs"/>
              </a:rPr>
              <a:t>1.   	Børneinstitution </a:t>
            </a:r>
            <a:r>
              <a:rPr kumimoji="0" lang="da-DK" sz="2400" b="0" i="0" u="none" strike="noStrike" kern="1200" cap="none" spc="0" normalizeH="0" baseline="0" noProof="0" dirty="0" err="1">
                <a:ln>
                  <a:noFill/>
                </a:ln>
                <a:solidFill>
                  <a:srgbClr val="4E3854"/>
                </a:solidFill>
                <a:effectLst/>
                <a:uLnTx/>
                <a:uFillTx/>
                <a:latin typeface="Calibri" panose="020F0502020204030204"/>
                <a:ea typeface="+mn-ea"/>
                <a:cs typeface="+mn-cs"/>
              </a:rPr>
              <a:t>indeluft</a:t>
            </a:r>
            <a:r>
              <a:rPr kumimoji="0" lang="da-DK" sz="2400" b="0" i="0" u="none" strike="noStrike" kern="1200" cap="none" spc="0" normalizeH="0" baseline="0" noProof="0" dirty="0">
                <a:ln>
                  <a:noFill/>
                </a:ln>
                <a:solidFill>
                  <a:srgbClr val="4E3854"/>
                </a:solidFill>
                <a:effectLst/>
                <a:uLnTx/>
                <a:uFillTx/>
                <a:latin typeface="Calibri" panose="020F0502020204030204"/>
                <a:ea typeface="+mn-ea"/>
                <a:cs typeface="+mn-cs"/>
              </a:rPr>
              <a:t> og kontakt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da-DK" sz="2400" b="0" i="0" u="none" strike="noStrike" kern="1200" cap="none" spc="0" normalizeH="0" baseline="0" noProof="0" dirty="0">
              <a:ln>
                <a:noFill/>
              </a:ln>
              <a:solidFill>
                <a:srgbClr val="4E385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kstfelt 9">
            <a:extLst>
              <a:ext uri="{FF2B5EF4-FFF2-40B4-BE49-F238E27FC236}">
                <a16:creationId xmlns:a16="http://schemas.microsoft.com/office/drawing/2014/main" id="{9CD5F8E6-341A-4024-B669-D9F3AEF3B324}"/>
              </a:ext>
            </a:extLst>
          </p:cNvPr>
          <p:cNvSpPr txBox="1"/>
          <p:nvPr/>
        </p:nvSpPr>
        <p:spPr>
          <a:xfrm>
            <a:off x="606336" y="4837580"/>
            <a:ext cx="565713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4E3854"/>
                </a:solidFill>
                <a:effectLst/>
                <a:uLnTx/>
                <a:uFillTx/>
                <a:latin typeface="Calibri" panose="020F0502020204030204"/>
                <a:ea typeface="+mn-ea"/>
                <a:cs typeface="+mn-cs"/>
              </a:rPr>
              <a:t>2.	</a:t>
            </a:r>
            <a:r>
              <a:rPr kumimoji="0" lang="da-DK" sz="2400" b="1" i="0" u="none" strike="noStrike" kern="1200" cap="none" spc="0" normalizeH="0" baseline="0" noProof="0" dirty="0" err="1">
                <a:ln>
                  <a:noFill/>
                </a:ln>
                <a:solidFill>
                  <a:srgbClr val="4E3854"/>
                </a:solidFill>
                <a:effectLst/>
                <a:uLnTx/>
                <a:uFillTx/>
                <a:latin typeface="Calibri" panose="020F0502020204030204"/>
                <a:ea typeface="+mn-ea"/>
                <a:cs typeface="+mn-cs"/>
              </a:rPr>
              <a:t>Indeluft</a:t>
            </a:r>
            <a:r>
              <a:rPr kumimoji="0" lang="da-DK" sz="2400" b="1" i="0" u="none" strike="noStrike" kern="1200" cap="none" spc="0" normalizeH="0" baseline="0" noProof="0" dirty="0">
                <a:ln>
                  <a:noFill/>
                </a:ln>
                <a:solidFill>
                  <a:srgbClr val="4E3854"/>
                </a:solidFill>
                <a:effectLst/>
                <a:uLnTx/>
                <a:uFillTx/>
                <a:latin typeface="Calibri" panose="020F0502020204030204"/>
                <a:ea typeface="+mn-ea"/>
                <a:cs typeface="+mn-cs"/>
              </a:rPr>
              <a:t> </a:t>
            </a:r>
            <a:r>
              <a:rPr kumimoji="0" lang="da-DK" sz="2400" b="0" i="0" u="none" strike="noStrike" kern="1200" cap="none" spc="0" normalizeH="0" baseline="0" noProof="0" dirty="0">
                <a:ln>
                  <a:noFill/>
                </a:ln>
                <a:solidFill>
                  <a:srgbClr val="4E3854"/>
                </a:solidFill>
                <a:effectLst/>
                <a:uLnTx/>
                <a:uFillTx/>
                <a:latin typeface="Calibri" panose="020F0502020204030204"/>
                <a:ea typeface="+mn-ea"/>
                <a:cs typeface="+mn-cs"/>
              </a:rPr>
              <a:t>i boliger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Pladsholder til indhold 3">
            <a:extLst>
              <a:ext uri="{FF2B5EF4-FFF2-40B4-BE49-F238E27FC236}">
                <a16:creationId xmlns:a16="http://schemas.microsoft.com/office/drawing/2014/main" id="{0ED3A626-7BCB-4930-96A0-A600AE4BAD00}"/>
              </a:ext>
            </a:extLst>
          </p:cNvPr>
          <p:cNvSpPr>
            <a:spLocks noGrp="1"/>
          </p:cNvSpPr>
          <p:nvPr>
            <p:ph idx="1"/>
          </p:nvPr>
        </p:nvSpPr>
        <p:spPr>
          <a:xfrm>
            <a:off x="838200" y="2101515"/>
            <a:ext cx="10515600" cy="4075447"/>
          </a:xfrm>
        </p:spPr>
        <p:txBody>
          <a:bodyPr/>
          <a:lstStyle/>
          <a:p>
            <a:endParaRPr lang="da-DK" dirty="0"/>
          </a:p>
        </p:txBody>
      </p:sp>
      <p:pic>
        <p:nvPicPr>
          <p:cNvPr id="1026" name="Billede 1">
            <a:extLst>
              <a:ext uri="{FF2B5EF4-FFF2-40B4-BE49-F238E27FC236}">
                <a16:creationId xmlns:a16="http://schemas.microsoft.com/office/drawing/2014/main" id="{CDD1E7E9-642E-43A7-8AA3-A86C650CF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353" y="814046"/>
            <a:ext cx="5344102" cy="573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35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94C3C4-3D56-48D5-9D04-827254B033A2}"/>
              </a:ext>
            </a:extLst>
          </p:cNvPr>
          <p:cNvSpPr>
            <a:spLocks noGrp="1"/>
          </p:cNvSpPr>
          <p:nvPr>
            <p:ph type="title"/>
          </p:nvPr>
        </p:nvSpPr>
        <p:spPr>
          <a:xfrm>
            <a:off x="838200" y="184806"/>
            <a:ext cx="10515600" cy="1002864"/>
          </a:xfrm>
        </p:spPr>
        <p:txBody>
          <a:bodyPr vert="horz" lIns="91440" tIns="45720" rIns="91440" bIns="45720" rtlCol="0" anchor="ctr">
            <a:normAutofit fontScale="90000"/>
          </a:bodyPr>
          <a:lstStyle/>
          <a:p>
            <a:r>
              <a:rPr lang="da-DK" sz="3100" dirty="0"/>
              <a:t>Regionens forureningsundersøgelser ved punktkilder </a:t>
            </a:r>
            <a:br>
              <a:rPr lang="da-DK" sz="3100" dirty="0"/>
            </a:br>
            <a:r>
              <a:rPr lang="da-DK" sz="3100" dirty="0"/>
              <a:t>Resultat af vandprøver analyseret for PFAS (pr. april 2023)</a:t>
            </a:r>
            <a:br>
              <a:rPr lang="da-DK" kern="1200" dirty="0">
                <a:solidFill>
                  <a:schemeClr val="tx1"/>
                </a:solidFill>
                <a:latin typeface="+mj-lt"/>
                <a:ea typeface="+mj-ea"/>
                <a:cs typeface="+mj-cs"/>
              </a:rPr>
            </a:br>
            <a:r>
              <a:rPr lang="da-DK" sz="2400" dirty="0"/>
              <a:t>	</a:t>
            </a:r>
          </a:p>
        </p:txBody>
      </p:sp>
      <p:pic>
        <p:nvPicPr>
          <p:cNvPr id="11" name="Pladsholder til indhold 10">
            <a:extLst>
              <a:ext uri="{FF2B5EF4-FFF2-40B4-BE49-F238E27FC236}">
                <a16:creationId xmlns:a16="http://schemas.microsoft.com/office/drawing/2014/main" id="{EBBE5192-A3A2-8731-6C58-9D6E0419F807}"/>
              </a:ext>
            </a:extLst>
          </p:cNvPr>
          <p:cNvPicPr>
            <a:picLocks noGrp="1" noChangeAspect="1"/>
          </p:cNvPicPr>
          <p:nvPr>
            <p:ph idx="1"/>
          </p:nvPr>
        </p:nvPicPr>
        <p:blipFill>
          <a:blip r:embed="rId3"/>
          <a:stretch>
            <a:fillRect/>
          </a:stretch>
        </p:blipFill>
        <p:spPr>
          <a:xfrm>
            <a:off x="937629" y="1722926"/>
            <a:ext cx="4438412" cy="4884378"/>
          </a:xfrm>
        </p:spPr>
      </p:pic>
      <p:grpSp>
        <p:nvGrpSpPr>
          <p:cNvPr id="3" name="Gruppe 2">
            <a:extLst>
              <a:ext uri="{FF2B5EF4-FFF2-40B4-BE49-F238E27FC236}">
                <a16:creationId xmlns:a16="http://schemas.microsoft.com/office/drawing/2014/main" id="{A1BA4326-66A7-769E-80A5-34E950A205FB}"/>
              </a:ext>
            </a:extLst>
          </p:cNvPr>
          <p:cNvGrpSpPr/>
          <p:nvPr/>
        </p:nvGrpSpPr>
        <p:grpSpPr>
          <a:xfrm>
            <a:off x="6372225" y="964528"/>
            <a:ext cx="4696829" cy="5641983"/>
            <a:chOff x="9558337" y="1446792"/>
            <a:chExt cx="7045244" cy="8462974"/>
          </a:xfrm>
        </p:grpSpPr>
        <p:sp>
          <p:nvSpPr>
            <p:cNvPr id="7" name="Tekstfelt 6">
              <a:extLst>
                <a:ext uri="{FF2B5EF4-FFF2-40B4-BE49-F238E27FC236}">
                  <a16:creationId xmlns:a16="http://schemas.microsoft.com/office/drawing/2014/main" id="{AD41A682-CAF8-4DDE-B316-BBB833D975CD}"/>
                </a:ext>
              </a:extLst>
            </p:cNvPr>
            <p:cNvSpPr txBox="1"/>
            <p:nvPr/>
          </p:nvSpPr>
          <p:spPr>
            <a:xfrm rot="10800000" flipH="1" flipV="1">
              <a:off x="9558337" y="1446792"/>
              <a:ext cx="7045244" cy="1384995"/>
            </a:xfrm>
            <a:prstGeom prst="rect">
              <a:avLst/>
            </a:prstGeom>
            <a:noFill/>
          </p:spPr>
          <p:txBody>
            <a:bodyPr wrap="square" rtlCol="0">
              <a:spAutoFit/>
            </a:bodyPr>
            <a:lstStyle/>
            <a:p>
              <a:r>
                <a:rPr lang="da-DK" dirty="0">
                  <a:latin typeface="+mj-lt"/>
                  <a:ea typeface="+mj-ea"/>
                  <a:cs typeface="+mj-cs"/>
                </a:rPr>
                <a:t>I 49 % af undersøgelsesboringerne overskrider en vandprøve den </a:t>
              </a:r>
              <a:r>
                <a:rPr lang="da-DK" b="1" i="1" dirty="0">
                  <a:latin typeface="+mj-lt"/>
                  <a:ea typeface="+mj-ea"/>
                  <a:cs typeface="+mj-cs"/>
                </a:rPr>
                <a:t>gældende</a:t>
              </a:r>
              <a:r>
                <a:rPr lang="da-DK" dirty="0">
                  <a:latin typeface="+mj-lt"/>
                  <a:ea typeface="+mj-ea"/>
                  <a:cs typeface="+mj-cs"/>
                </a:rPr>
                <a:t> grænseværdi 	</a:t>
              </a:r>
              <a:endParaRPr lang="da-DK" dirty="0"/>
            </a:p>
          </p:txBody>
        </p:sp>
        <p:pic>
          <p:nvPicPr>
            <p:cNvPr id="13" name="Billede 12">
              <a:extLst>
                <a:ext uri="{FF2B5EF4-FFF2-40B4-BE49-F238E27FC236}">
                  <a16:creationId xmlns:a16="http://schemas.microsoft.com/office/drawing/2014/main" id="{4C51BCE5-9188-94E5-141A-C7287C391FF3}"/>
                </a:ext>
              </a:extLst>
            </p:cNvPr>
            <p:cNvPicPr>
              <a:picLocks noChangeAspect="1"/>
            </p:cNvPicPr>
            <p:nvPr/>
          </p:nvPicPr>
          <p:blipFill>
            <a:blip r:embed="rId4"/>
            <a:stretch>
              <a:fillRect/>
            </a:stretch>
          </p:blipFill>
          <p:spPr>
            <a:xfrm>
              <a:off x="9672637" y="2598926"/>
              <a:ext cx="6578162" cy="7310840"/>
            </a:xfrm>
            <a:prstGeom prst="rect">
              <a:avLst/>
            </a:prstGeom>
          </p:spPr>
        </p:pic>
      </p:grpSp>
      <p:sp>
        <p:nvSpPr>
          <p:cNvPr id="14" name="Tekstfelt 13">
            <a:extLst>
              <a:ext uri="{FF2B5EF4-FFF2-40B4-BE49-F238E27FC236}">
                <a16:creationId xmlns:a16="http://schemas.microsoft.com/office/drawing/2014/main" id="{BF6E36E8-D1F2-94C8-0268-2C04B1FE29D6}"/>
              </a:ext>
            </a:extLst>
          </p:cNvPr>
          <p:cNvSpPr txBox="1"/>
          <p:nvPr/>
        </p:nvSpPr>
        <p:spPr>
          <a:xfrm rot="10800000" flipH="1" flipV="1">
            <a:off x="838201" y="964530"/>
            <a:ext cx="4461641" cy="923330"/>
          </a:xfrm>
          <a:prstGeom prst="rect">
            <a:avLst/>
          </a:prstGeom>
          <a:noFill/>
        </p:spPr>
        <p:txBody>
          <a:bodyPr wrap="square" rtlCol="0">
            <a:spAutoFit/>
          </a:bodyPr>
          <a:lstStyle/>
          <a:p>
            <a:r>
              <a:rPr lang="da-DK" dirty="0">
                <a:latin typeface="+mj-lt"/>
                <a:ea typeface="+mj-ea"/>
                <a:cs typeface="+mj-cs"/>
              </a:rPr>
              <a:t>I 12 % af undersøgelsesboringerne overskrider en vandprøve den </a:t>
            </a:r>
            <a:r>
              <a:rPr lang="da-DK" b="1" i="1" dirty="0">
                <a:latin typeface="+mj-lt"/>
                <a:ea typeface="+mj-ea"/>
                <a:cs typeface="+mj-cs"/>
              </a:rPr>
              <a:t>tidligere</a:t>
            </a:r>
            <a:r>
              <a:rPr lang="da-DK" dirty="0">
                <a:latin typeface="+mj-lt"/>
                <a:ea typeface="+mj-ea"/>
                <a:cs typeface="+mj-cs"/>
              </a:rPr>
              <a:t> grænseværdi 	</a:t>
            </a:r>
            <a:endParaRPr lang="da-DK" dirty="0"/>
          </a:p>
        </p:txBody>
      </p:sp>
    </p:spTree>
    <p:extLst>
      <p:ext uri="{BB962C8B-B14F-4D97-AF65-F5344CB8AC3E}">
        <p14:creationId xmlns:p14="http://schemas.microsoft.com/office/powerpoint/2010/main" val="15731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94C3C4-3D56-48D5-9D04-827254B033A2}"/>
              </a:ext>
            </a:extLst>
          </p:cNvPr>
          <p:cNvSpPr>
            <a:spLocks noGrp="1"/>
          </p:cNvSpPr>
          <p:nvPr>
            <p:ph type="title"/>
          </p:nvPr>
        </p:nvSpPr>
        <p:spPr>
          <a:xfrm>
            <a:off x="838200" y="216693"/>
            <a:ext cx="10515600" cy="1023885"/>
          </a:xfrm>
        </p:spPr>
        <p:txBody>
          <a:bodyPr vert="horz" lIns="91440" tIns="45720" rIns="91440" bIns="45720" rtlCol="0" anchor="ctr">
            <a:normAutofit fontScale="90000"/>
          </a:bodyPr>
          <a:lstStyle/>
          <a:p>
            <a:r>
              <a:rPr lang="da-DK" sz="3100" dirty="0"/>
              <a:t>Regionens forureningsundersøgelser ved punktkilder </a:t>
            </a:r>
            <a:br>
              <a:rPr lang="da-DK" sz="3100" dirty="0"/>
            </a:br>
            <a:r>
              <a:rPr lang="da-DK" sz="3100" dirty="0"/>
              <a:t>Resultat af jordprøver analyseret for PFAS (pr. april 2023)</a:t>
            </a:r>
            <a:br>
              <a:rPr lang="da-DK" kern="1200" dirty="0">
                <a:solidFill>
                  <a:schemeClr val="tx1"/>
                </a:solidFill>
                <a:latin typeface="+mj-lt"/>
                <a:ea typeface="+mj-ea"/>
                <a:cs typeface="+mj-cs"/>
              </a:rPr>
            </a:br>
            <a:r>
              <a:rPr lang="da-DK" sz="3300" dirty="0"/>
              <a:t>     </a:t>
            </a:r>
            <a:r>
              <a:rPr lang="da-DK" sz="2400" dirty="0"/>
              <a:t>		 </a:t>
            </a:r>
          </a:p>
        </p:txBody>
      </p:sp>
      <p:pic>
        <p:nvPicPr>
          <p:cNvPr id="14" name="Billede 13">
            <a:extLst>
              <a:ext uri="{FF2B5EF4-FFF2-40B4-BE49-F238E27FC236}">
                <a16:creationId xmlns:a16="http://schemas.microsoft.com/office/drawing/2014/main" id="{CF6C1C33-9195-CDA8-B563-72DBACDE78D1}"/>
              </a:ext>
            </a:extLst>
          </p:cNvPr>
          <p:cNvPicPr>
            <a:picLocks noChangeAspect="1"/>
          </p:cNvPicPr>
          <p:nvPr/>
        </p:nvPicPr>
        <p:blipFill>
          <a:blip r:embed="rId3"/>
          <a:stretch>
            <a:fillRect/>
          </a:stretch>
        </p:blipFill>
        <p:spPr>
          <a:xfrm>
            <a:off x="896227" y="1708264"/>
            <a:ext cx="4393532" cy="4892526"/>
          </a:xfrm>
          <a:prstGeom prst="rect">
            <a:avLst/>
          </a:prstGeom>
        </p:spPr>
      </p:pic>
      <p:sp>
        <p:nvSpPr>
          <p:cNvPr id="17" name="Tekstfelt 16">
            <a:extLst>
              <a:ext uri="{FF2B5EF4-FFF2-40B4-BE49-F238E27FC236}">
                <a16:creationId xmlns:a16="http://schemas.microsoft.com/office/drawing/2014/main" id="{8FE01B08-F2EC-ADDF-0E28-1409201B72DA}"/>
              </a:ext>
            </a:extLst>
          </p:cNvPr>
          <p:cNvSpPr txBox="1"/>
          <p:nvPr/>
        </p:nvSpPr>
        <p:spPr>
          <a:xfrm rot="10800000" flipH="1" flipV="1">
            <a:off x="828119" y="953138"/>
            <a:ext cx="4461641" cy="923330"/>
          </a:xfrm>
          <a:prstGeom prst="rect">
            <a:avLst/>
          </a:prstGeom>
          <a:noFill/>
        </p:spPr>
        <p:txBody>
          <a:bodyPr wrap="square" rtlCol="0">
            <a:spAutoFit/>
          </a:bodyPr>
          <a:lstStyle/>
          <a:p>
            <a:pPr defTabSz="914446">
              <a:defRPr/>
            </a:pPr>
            <a:r>
              <a:rPr lang="da-DK" dirty="0">
                <a:solidFill>
                  <a:prstClr val="black"/>
                </a:solidFill>
                <a:latin typeface="Calibri Light" panose="020F0302020204030204"/>
              </a:rPr>
              <a:t>I 0 % af undersøgelsesboringerne overskrider en jordprøve den </a:t>
            </a:r>
            <a:r>
              <a:rPr lang="da-DK" b="1" i="1" dirty="0">
                <a:solidFill>
                  <a:prstClr val="black"/>
                </a:solidFill>
                <a:latin typeface="Calibri Light" panose="020F0302020204030204"/>
              </a:rPr>
              <a:t>tidligere</a:t>
            </a:r>
            <a:r>
              <a:rPr lang="da-DK" dirty="0">
                <a:solidFill>
                  <a:prstClr val="black"/>
                </a:solidFill>
                <a:latin typeface="Calibri Light" panose="020F0302020204030204"/>
              </a:rPr>
              <a:t> grænseværdi 	</a:t>
            </a:r>
            <a:endParaRPr lang="da-DK" dirty="0">
              <a:solidFill>
                <a:prstClr val="black"/>
              </a:solidFill>
              <a:latin typeface="Calibri" panose="020F0502020204030204"/>
            </a:endParaRPr>
          </a:p>
        </p:txBody>
      </p:sp>
      <p:grpSp>
        <p:nvGrpSpPr>
          <p:cNvPr id="3" name="Gruppe 2">
            <a:extLst>
              <a:ext uri="{FF2B5EF4-FFF2-40B4-BE49-F238E27FC236}">
                <a16:creationId xmlns:a16="http://schemas.microsoft.com/office/drawing/2014/main" id="{782FED9C-B31F-130A-A52F-07892410AB06}"/>
              </a:ext>
            </a:extLst>
          </p:cNvPr>
          <p:cNvGrpSpPr/>
          <p:nvPr/>
        </p:nvGrpSpPr>
        <p:grpSpPr>
          <a:xfrm>
            <a:off x="6445893" y="830205"/>
            <a:ext cx="4510464" cy="5770585"/>
            <a:chOff x="9668839" y="1245307"/>
            <a:chExt cx="6765696" cy="8655877"/>
          </a:xfrm>
        </p:grpSpPr>
        <p:pic>
          <p:nvPicPr>
            <p:cNvPr id="16" name="Billede 15">
              <a:extLst>
                <a:ext uri="{FF2B5EF4-FFF2-40B4-BE49-F238E27FC236}">
                  <a16:creationId xmlns:a16="http://schemas.microsoft.com/office/drawing/2014/main" id="{14D31D6A-78A6-A882-5621-5B1479979668}"/>
                </a:ext>
              </a:extLst>
            </p:cNvPr>
            <p:cNvPicPr>
              <a:picLocks noChangeAspect="1"/>
            </p:cNvPicPr>
            <p:nvPr/>
          </p:nvPicPr>
          <p:blipFill>
            <a:blip r:embed="rId4"/>
            <a:stretch>
              <a:fillRect/>
            </a:stretch>
          </p:blipFill>
          <p:spPr>
            <a:xfrm>
              <a:off x="9668840" y="2562395"/>
              <a:ext cx="6765695" cy="7338789"/>
            </a:xfrm>
            <a:prstGeom prst="rect">
              <a:avLst/>
            </a:prstGeom>
          </p:spPr>
        </p:pic>
        <p:sp>
          <p:nvSpPr>
            <p:cNvPr id="18" name="Tekstfelt 17">
              <a:extLst>
                <a:ext uri="{FF2B5EF4-FFF2-40B4-BE49-F238E27FC236}">
                  <a16:creationId xmlns:a16="http://schemas.microsoft.com/office/drawing/2014/main" id="{A6522D72-24DB-A8AE-40D1-16A5B802259D}"/>
                </a:ext>
              </a:extLst>
            </p:cNvPr>
            <p:cNvSpPr txBox="1"/>
            <p:nvPr/>
          </p:nvSpPr>
          <p:spPr>
            <a:xfrm rot="10800000" flipH="1" flipV="1">
              <a:off x="9668839" y="1245307"/>
              <a:ext cx="6748203" cy="1384995"/>
            </a:xfrm>
            <a:prstGeom prst="rect">
              <a:avLst/>
            </a:prstGeom>
            <a:noFill/>
          </p:spPr>
          <p:txBody>
            <a:bodyPr wrap="square" rtlCol="0">
              <a:spAutoFit/>
            </a:bodyPr>
            <a:lstStyle/>
            <a:p>
              <a:pPr defTabSz="914446">
                <a:defRPr/>
              </a:pPr>
              <a:r>
                <a:rPr lang="da-DK" dirty="0">
                  <a:solidFill>
                    <a:prstClr val="black"/>
                  </a:solidFill>
                  <a:latin typeface="Calibri Light" panose="020F0302020204030204"/>
                </a:rPr>
                <a:t>I 4 % af undersøgelsesboringerne overskrider en jordprøve den </a:t>
              </a:r>
              <a:r>
                <a:rPr lang="da-DK" b="1" i="1" dirty="0">
                  <a:solidFill>
                    <a:prstClr val="black"/>
                  </a:solidFill>
                  <a:latin typeface="Calibri Light" panose="020F0302020204030204"/>
                </a:rPr>
                <a:t>gældende</a:t>
              </a:r>
              <a:r>
                <a:rPr lang="da-DK" dirty="0">
                  <a:solidFill>
                    <a:prstClr val="black"/>
                  </a:solidFill>
                  <a:latin typeface="Calibri Light" panose="020F0302020204030204"/>
                </a:rPr>
                <a:t> grænseværdi </a:t>
              </a:r>
            </a:p>
            <a:p>
              <a:pPr defTabSz="914446">
                <a:defRPr/>
              </a:pPr>
              <a:r>
                <a:rPr lang="da-DK" sz="1600" dirty="0">
                  <a:solidFill>
                    <a:prstClr val="black"/>
                  </a:solidFill>
                  <a:latin typeface="Calibri Light" panose="020F0302020204030204"/>
                </a:rPr>
                <a:t>(alle overskridelser ved brandøvelsespladser)</a:t>
              </a:r>
              <a:r>
                <a:rPr lang="da-DK" dirty="0">
                  <a:solidFill>
                    <a:prstClr val="black"/>
                  </a:solidFill>
                  <a:latin typeface="Calibri Light" panose="020F0302020204030204"/>
                </a:rPr>
                <a:t>	</a:t>
              </a:r>
              <a:endParaRPr lang="da-DK" dirty="0">
                <a:solidFill>
                  <a:prstClr val="black"/>
                </a:solidFill>
                <a:latin typeface="Calibri" panose="020F0502020204030204"/>
              </a:endParaRPr>
            </a:p>
          </p:txBody>
        </p:sp>
      </p:grpSp>
    </p:spTree>
    <p:extLst>
      <p:ext uri="{BB962C8B-B14F-4D97-AF65-F5344CB8AC3E}">
        <p14:creationId xmlns:p14="http://schemas.microsoft.com/office/powerpoint/2010/main" val="383003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73B5FA-F629-46B6-A44A-885BE00B4B45}"/>
              </a:ext>
            </a:extLst>
          </p:cNvPr>
          <p:cNvSpPr>
            <a:spLocks noGrp="1"/>
          </p:cNvSpPr>
          <p:nvPr>
            <p:ph type="title"/>
          </p:nvPr>
        </p:nvSpPr>
        <p:spPr/>
        <p:txBody>
          <a:bodyPr/>
          <a:lstStyle/>
          <a:p>
            <a:r>
              <a:rPr lang="da-DK" dirty="0"/>
              <a:t>5.000 mulige PFAS-grunde</a:t>
            </a:r>
          </a:p>
        </p:txBody>
      </p:sp>
      <p:sp>
        <p:nvSpPr>
          <p:cNvPr id="3" name="Pladsholder til indhold 2">
            <a:extLst>
              <a:ext uri="{FF2B5EF4-FFF2-40B4-BE49-F238E27FC236}">
                <a16:creationId xmlns:a16="http://schemas.microsoft.com/office/drawing/2014/main" id="{DC470DD7-77AA-4707-B4C4-362FBA3F1E47}"/>
              </a:ext>
            </a:extLst>
          </p:cNvPr>
          <p:cNvSpPr>
            <a:spLocks noGrp="1"/>
          </p:cNvSpPr>
          <p:nvPr>
            <p:ph idx="1"/>
          </p:nvPr>
        </p:nvSpPr>
        <p:spPr>
          <a:xfrm>
            <a:off x="838200" y="1198179"/>
            <a:ext cx="6200774" cy="842815"/>
          </a:xfrm>
        </p:spPr>
        <p:txBody>
          <a:bodyPr>
            <a:normAutofit/>
          </a:bodyPr>
          <a:lstStyle/>
          <a:p>
            <a:pPr marL="0" indent="0">
              <a:buNone/>
            </a:pPr>
            <a:r>
              <a:rPr lang="da-DK" sz="2600" dirty="0"/>
              <a:t>- </a:t>
            </a:r>
            <a:r>
              <a:rPr lang="da-DK" sz="2000" dirty="0"/>
              <a:t>hvor der måske har været en PFAS-aktivitet, som kan have anvendt PFAS</a:t>
            </a:r>
          </a:p>
          <a:p>
            <a:endParaRPr lang="da-DK" sz="2600" dirty="0"/>
          </a:p>
          <a:p>
            <a:pPr marL="457200" lvl="1" indent="0">
              <a:buNone/>
            </a:pPr>
            <a:endParaRPr lang="da-DK" sz="2200" dirty="0"/>
          </a:p>
          <a:p>
            <a:endParaRPr lang="da-DK" sz="2600" dirty="0"/>
          </a:p>
          <a:p>
            <a:endParaRPr lang="da-DK" sz="2600" dirty="0"/>
          </a:p>
          <a:p>
            <a:endParaRPr lang="da-DK" sz="1400" dirty="0"/>
          </a:p>
          <a:p>
            <a:endParaRPr lang="da-DK" dirty="0"/>
          </a:p>
          <a:p>
            <a:endParaRPr lang="da-DK" dirty="0"/>
          </a:p>
        </p:txBody>
      </p:sp>
      <p:pic>
        <p:nvPicPr>
          <p:cNvPr id="5" name="Billede 4" descr="Et billede, der indeholder kort&#10;&#10;Automatisk genereret beskrivelse">
            <a:extLst>
              <a:ext uri="{FF2B5EF4-FFF2-40B4-BE49-F238E27FC236}">
                <a16:creationId xmlns:a16="http://schemas.microsoft.com/office/drawing/2014/main" id="{9562D566-3316-4928-8CE7-CC8A43506969}"/>
              </a:ext>
            </a:extLst>
          </p:cNvPr>
          <p:cNvPicPr>
            <a:picLocks noChangeAspect="1"/>
          </p:cNvPicPr>
          <p:nvPr/>
        </p:nvPicPr>
        <p:blipFill rotWithShape="1">
          <a:blip r:embed="rId3">
            <a:extLst>
              <a:ext uri="{28A0092B-C50C-407E-A947-70E740481C1C}">
                <a14:useLocalDpi xmlns:a14="http://schemas.microsoft.com/office/drawing/2010/main" val="0"/>
              </a:ext>
            </a:extLst>
          </a:blip>
          <a:srcRect l="23594" r="28906"/>
          <a:stretch/>
        </p:blipFill>
        <p:spPr>
          <a:xfrm>
            <a:off x="7492476" y="1293147"/>
            <a:ext cx="4668377" cy="4908269"/>
          </a:xfrm>
          <a:prstGeom prst="rect">
            <a:avLst/>
          </a:prstGeom>
        </p:spPr>
      </p:pic>
      <p:sp>
        <p:nvSpPr>
          <p:cNvPr id="4" name="Tekstfelt 3">
            <a:extLst>
              <a:ext uri="{FF2B5EF4-FFF2-40B4-BE49-F238E27FC236}">
                <a16:creationId xmlns:a16="http://schemas.microsoft.com/office/drawing/2014/main" id="{6A43D9C2-2112-4420-849C-26ED2349B4B3}"/>
              </a:ext>
            </a:extLst>
          </p:cNvPr>
          <p:cNvSpPr txBox="1"/>
          <p:nvPr/>
        </p:nvSpPr>
        <p:spPr>
          <a:xfrm>
            <a:off x="536028" y="2083570"/>
            <a:ext cx="6852744" cy="141577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Grunde, som allerede er kortlagt (hovedparten):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Calibri" panose="020F0502020204030204"/>
                <a:ea typeface="+mn-ea"/>
                <a:cs typeface="+mn-cs"/>
              </a:rPr>
              <a:t>Vidensniveau 1: </a:t>
            </a:r>
            <a:r>
              <a:rPr kumimoji="0" lang="da-DK" sz="1600" b="0" i="0" u="none" strike="noStrike" kern="1200" cap="none" spc="0" normalizeH="0" baseline="0" noProof="0" dirty="0">
                <a:ln>
                  <a:noFill/>
                </a:ln>
                <a:solidFill>
                  <a:prstClr val="black"/>
                </a:solidFill>
                <a:effectLst/>
                <a:uLnTx/>
                <a:uFillTx/>
                <a:latin typeface="Calibri" panose="020F0502020204030204"/>
                <a:ea typeface="+mn-ea"/>
                <a:cs typeface="+mn-cs"/>
              </a:rPr>
              <a:t>dokumenteret viden om en aktivitet, som kan have været kilde til jordforurening – typisk dokumenteret ved arkivgennemgang og   erfaringsopsamling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felt 5">
            <a:extLst>
              <a:ext uri="{FF2B5EF4-FFF2-40B4-BE49-F238E27FC236}">
                <a16:creationId xmlns:a16="http://schemas.microsoft.com/office/drawing/2014/main" id="{FE478319-2491-41D3-8289-8C2456A0C2E8}"/>
              </a:ext>
            </a:extLst>
          </p:cNvPr>
          <p:cNvSpPr txBox="1"/>
          <p:nvPr/>
        </p:nvSpPr>
        <p:spPr>
          <a:xfrm>
            <a:off x="536028" y="3162507"/>
            <a:ext cx="6852744" cy="58477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Calibri" panose="020F0502020204030204"/>
                <a:ea typeface="+mn-ea"/>
                <a:cs typeface="+mn-cs"/>
              </a:rPr>
              <a:t>Vidensniveau 2: </a:t>
            </a:r>
            <a:r>
              <a:rPr kumimoji="0" lang="da-DK" sz="1600" b="0" i="0" u="none" strike="noStrike" kern="1200" cap="none" spc="0" normalizeH="0" baseline="0" noProof="0" dirty="0">
                <a:ln>
                  <a:noFill/>
                </a:ln>
                <a:solidFill>
                  <a:prstClr val="black"/>
                </a:solidFill>
                <a:effectLst/>
                <a:uLnTx/>
                <a:uFillTx/>
                <a:latin typeface="Calibri" panose="020F0502020204030204"/>
                <a:ea typeface="+mn-ea"/>
                <a:cs typeface="+mn-cs"/>
              </a:rPr>
              <a:t>dokumenteret jordforurening som kan have skadelig       virkning på mennesker og miljø - typisk påvist ved forureningsundersøgelse</a:t>
            </a:r>
          </a:p>
        </p:txBody>
      </p:sp>
      <p:sp>
        <p:nvSpPr>
          <p:cNvPr id="7" name="Tekstfelt 6">
            <a:extLst>
              <a:ext uri="{FF2B5EF4-FFF2-40B4-BE49-F238E27FC236}">
                <a16:creationId xmlns:a16="http://schemas.microsoft.com/office/drawing/2014/main" id="{E25AF2FC-D46A-4C0D-B597-79A1CC715EF0}"/>
              </a:ext>
            </a:extLst>
          </p:cNvPr>
          <p:cNvSpPr txBox="1"/>
          <p:nvPr/>
        </p:nvSpPr>
        <p:spPr>
          <a:xfrm>
            <a:off x="561891" y="4090161"/>
            <a:ext cx="6753391" cy="156966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Calibri" panose="020F0502020204030204"/>
                <a:ea typeface="+mn-ea"/>
                <a:cs typeface="+mn-cs"/>
              </a:rPr>
              <a:t>For kortlagte og udgåede grunde: Grundene er ikke i alle tilfælde vurderet ift. PFAS. Grundejer er ikke altid oplyst om PFAS, hvis grundene er vurderet før: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Calibri" panose="020F0502020204030204"/>
                <a:ea typeface="+mn-ea"/>
                <a:cs typeface="+mn-cs"/>
              </a:rPr>
              <a:t>PFAS-branchelisten blev så omfattende som i dag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Calibri" panose="020F0502020204030204"/>
                <a:ea typeface="+mn-ea"/>
                <a:cs typeface="+mn-cs"/>
              </a:rPr>
              <a:t>2015, hvor regionen begyndte at undersøge for PFAS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Calibri" panose="020F0502020204030204"/>
                <a:ea typeface="+mn-ea"/>
                <a:cs typeface="+mn-cs"/>
              </a:rPr>
              <a:t>Grænseværdierne blev skærpet (sommer 2021)</a:t>
            </a:r>
          </a:p>
        </p:txBody>
      </p:sp>
      <p:sp>
        <p:nvSpPr>
          <p:cNvPr id="8" name="Tekstfelt 7">
            <a:extLst>
              <a:ext uri="{FF2B5EF4-FFF2-40B4-BE49-F238E27FC236}">
                <a16:creationId xmlns:a16="http://schemas.microsoft.com/office/drawing/2014/main" id="{6BA6992F-4FC5-46A6-B7EE-6D45E31ED2A8}"/>
              </a:ext>
            </a:extLst>
          </p:cNvPr>
          <p:cNvSpPr txBox="1"/>
          <p:nvPr/>
        </p:nvSpPr>
        <p:spPr>
          <a:xfrm>
            <a:off x="536028" y="5335224"/>
            <a:ext cx="69564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Grunde, som endnu ikke er vurderet (Tårnby og København)</a:t>
            </a:r>
          </a:p>
        </p:txBody>
      </p:sp>
      <p:sp>
        <p:nvSpPr>
          <p:cNvPr id="10" name="Tekstfelt 9">
            <a:extLst>
              <a:ext uri="{FF2B5EF4-FFF2-40B4-BE49-F238E27FC236}">
                <a16:creationId xmlns:a16="http://schemas.microsoft.com/office/drawing/2014/main" id="{7F8B680F-D31D-4540-A57F-A8C5CC1AA5EE}"/>
              </a:ext>
            </a:extLst>
          </p:cNvPr>
          <p:cNvSpPr txBox="1"/>
          <p:nvPr/>
        </p:nvSpPr>
        <p:spPr>
          <a:xfrm>
            <a:off x="883253" y="6229805"/>
            <a:ext cx="112565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Find flere oplysninger på regionens hjemmeside: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https://www.regionh.dk/klima-og-miljoe/jordforurening/projekter/Sider/Forurening-med-pfas.aspx</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kstfelt 8">
            <a:extLst>
              <a:ext uri="{FF2B5EF4-FFF2-40B4-BE49-F238E27FC236}">
                <a16:creationId xmlns:a16="http://schemas.microsoft.com/office/drawing/2014/main" id="{9484CB11-5EFA-3556-F6EF-13D88A1C7BED}"/>
              </a:ext>
            </a:extLst>
          </p:cNvPr>
          <p:cNvSpPr txBox="1"/>
          <p:nvPr/>
        </p:nvSpPr>
        <p:spPr>
          <a:xfrm>
            <a:off x="536028" y="3660705"/>
            <a:ext cx="6502946"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Grunde, som er udgået af kortlægning</a:t>
            </a:r>
          </a:p>
        </p:txBody>
      </p:sp>
    </p:spTree>
    <p:extLst>
      <p:ext uri="{BB962C8B-B14F-4D97-AF65-F5344CB8AC3E}">
        <p14:creationId xmlns:p14="http://schemas.microsoft.com/office/powerpoint/2010/main" val="378257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2886</Words>
  <Application>Microsoft Office PowerPoint</Application>
  <PresentationFormat>Widescreen</PresentationFormat>
  <Paragraphs>258</Paragraphs>
  <Slides>11</Slides>
  <Notes>11</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11</vt:i4>
      </vt:variant>
    </vt:vector>
  </HeadingPairs>
  <TitlesOfParts>
    <vt:vector size="16" baseType="lpstr">
      <vt:lpstr>Arial</vt:lpstr>
      <vt:lpstr>Calibri</vt:lpstr>
      <vt:lpstr>Calibri Light</vt:lpstr>
      <vt:lpstr>Symbol</vt:lpstr>
      <vt:lpstr>Office-tema</vt:lpstr>
      <vt:lpstr>Region Hovedstadens indsats mod  jordforurening</vt:lpstr>
      <vt:lpstr>Disposition </vt:lpstr>
      <vt:lpstr>Myndighedernes ansvarsområder</vt:lpstr>
      <vt:lpstr>Jordforureningsloven – regionens opgave</vt:lpstr>
      <vt:lpstr>Jordplan II </vt:lpstr>
      <vt:lpstr> Jordplanens prioritering af indsatsen</vt:lpstr>
      <vt:lpstr>Regionens forureningsundersøgelser ved punktkilder  Resultat af vandprøver analyseret for PFAS (pr. april 2023)  </vt:lpstr>
      <vt:lpstr>Regionens forureningsundersøgelser ved punktkilder  Resultat af jordprøver analyseret for PFAS (pr. april 2023)         </vt:lpstr>
      <vt:lpstr>5.000 mulige PFAS-grunde</vt:lpstr>
      <vt:lpstr>PFAS-indsatsen  i 2023</vt:lpstr>
      <vt:lpstr>Generations-forureninger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Regionens indsats overfor  jordforurening</dc:title>
  <dc:creator>Jeanette Olsen</dc:creator>
  <cp:lastModifiedBy>Iben Buch Haue</cp:lastModifiedBy>
  <cp:revision>47</cp:revision>
  <cp:lastPrinted>2023-04-20T09:10:14Z</cp:lastPrinted>
  <dcterms:created xsi:type="dcterms:W3CDTF">2023-03-27T11:43:35Z</dcterms:created>
  <dcterms:modified xsi:type="dcterms:W3CDTF">2023-04-24T16:20:16Z</dcterms:modified>
</cp:coreProperties>
</file>