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66" r:id="rId4"/>
    <p:sldId id="273" r:id="rId5"/>
    <p:sldId id="302" r:id="rId6"/>
    <p:sldId id="299" r:id="rId7"/>
    <p:sldId id="268" r:id="rId8"/>
    <p:sldId id="277" r:id="rId9"/>
    <p:sldId id="259" r:id="rId10"/>
    <p:sldId id="260" r:id="rId11"/>
    <p:sldId id="303" r:id="rId12"/>
    <p:sldId id="261" r:id="rId13"/>
    <p:sldId id="262" r:id="rId14"/>
    <p:sldId id="264" r:id="rId15"/>
    <p:sldId id="292" r:id="rId16"/>
    <p:sldId id="265" r:id="rId17"/>
    <p:sldId id="272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D"/>
    <a:srgbClr val="F2F2F2"/>
    <a:srgbClr val="BFBFBF"/>
    <a:srgbClr val="567F43"/>
    <a:srgbClr val="B9D99A"/>
    <a:srgbClr val="F0FFD6"/>
    <a:srgbClr val="D0E4D9"/>
    <a:srgbClr val="A2C9B3"/>
    <a:srgbClr val="2D8653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24-04-2023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200" dirty="0">
                <a:latin typeface="+mj-lt"/>
              </a:rPr>
              <a:t>Hvordan ser det ud for Danmark ? Husk at se tallene i en dansk sammenhæng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5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Grunden til at vi alle har det i kroppen i dag er måden hvorpå samfundet og ikke individer har håndteret PFAS. </a:t>
            </a:r>
            <a:r>
              <a:rPr lang="da-DK" sz="1200" dirty="0"/>
              <a:t>Det med at undgå udsættelse for PFAS er en god idé for os alle, men det er begrænset, hvad man som individ kan gøre ved det … ikke deklareret i forbrugsprodukter og fortsat anvendelse i div industrier…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869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rygning er årsagen til 200 ekstra tilfælde blandt 1.000 personer med nyrekræft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393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Anbefalinger om blodprøve screening for PFAS vil medføre store økonomiske konsekvenser men uden en tilsvarende klinisk udbytte for befolkningen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68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712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80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AC0C3D3-9420-466E-837D-E3FCFD058D0C}"/>
              </a:ext>
            </a:extLst>
          </p:cNvPr>
          <p:cNvSpPr/>
          <p:nvPr userDrawn="1"/>
        </p:nvSpPr>
        <p:spPr>
          <a:xfrm>
            <a:off x="0" y="1976434"/>
            <a:ext cx="683568" cy="488156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45efa975-e268-4535-8d34-a915fed8783c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7cdcd9e7-c5d5-485d-8200-f05d00705f30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35792027" name="image" descr="{&quot;templafy&quot;:{&quot;id&quot;:&quot;3fa2644a-a9a1-4d57-af77-9dc4de9ff3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81797414" name="image" descr="{&quot;templafy&quot;:{&quot;id&quot;:&quot;572f3516-719f-4173-9d5f-6af45e70744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57385690" name="image" descr="{&quot;templafy&quot;:{&quot;id&quot;:&quot;e85fd611-a7f6-497a-b05e-5d5dfd082c3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b7d1df9a-983b-41f8-896f-5814a5f20a4b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29" name="text" descr="{&quot;templafy&quot;:{&quot;id&quot;:&quot;83ffd8d7-e3c5-4ca7-994e-040850f9d08a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de297182-b881-4a4b-8638-12d0f5ac613b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536a43ee-3458-4d44-a9b0-c155c79154e6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33045940" name="image" descr="{&quot;templafy&quot;:{&quot;id&quot;:&quot;0969b1be-1ec5-4978-bed1-8117edd4caf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780112427" name="image" descr="{&quot;templafy&quot;:{&quot;id&quot;:&quot;7f79f9a8-b1cb-4d0b-9886-a0e75382f8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195DE7-24E3-4551-BCF7-2A2EEAB1E9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8" y="956166"/>
            <a:ext cx="10824585" cy="10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A6CA117F-B419-4B27-AD10-AB28D258D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40" y="5842328"/>
            <a:ext cx="10825157" cy="1032876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F53687A4-5E98-4574-A77B-34F679561701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4B4B4D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acbbe52c-c350-479c-914b-358d74e973f5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7" name="text" descr="{&quot;templafy&quot;:{&quot;id&quot;:&quot;61f52efd-55c6-4a5f-9cb8-22cac2b22410&quot;}}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8327f723-03fa-460a-999a-3c906b86b1ac&quot;}}" hidden="1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d09163d2-73a7-4925-8b4b-06a3409cbde6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28682774" name="image" descr="{&quot;templafy&quot;:{&quot;id&quot;:&quot;e2f9771a-5190-484c-8699-125aa01ac63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71994355" name="image" descr="{&quot;templafy&quot;:{&quot;id&quot;:&quot;3ea1f402-7cfd-4ea2-936e-9f477192efe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94341961" name="image" descr="{&quot;templafy&quot;:{&quot;id&quot;:&quot;b55ad627-c46f-446f-af57-c2be4e97caf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75131120" name="image" descr="{&quot;templafy&quot;:{&quot;id&quot;:&quot;efb491ac-9170-4979-85e7-364adbe08ab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141bed01-6234-44a4-be19-1ca80fd1af67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91f2e615-64b9-41d7-928d-11763680a181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49262566" name="image" descr="{&quot;templafy&quot;:{&quot;id&quot;:&quot;04f2d1d1-2632-464e-8160-40d969b8f7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>
            <a:extLst>
              <a:ext uri="{FF2B5EF4-FFF2-40B4-BE49-F238E27FC236}">
                <a16:creationId xmlns:a16="http://schemas.microsoft.com/office/drawing/2014/main" id="{4664B445-948A-4C62-B867-E12B8D301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40" y="5842328"/>
            <a:ext cx="10825157" cy="1032876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CCB48382-D6BD-497A-8754-63905C806E54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32" name="Pladsholder til diasnummer 5">
            <a:extLst>
              <a:ext uri="{FF2B5EF4-FFF2-40B4-BE49-F238E27FC236}">
                <a16:creationId xmlns:a16="http://schemas.microsoft.com/office/drawing/2014/main" id="{CC91CEFB-0AF8-4313-A894-90E6FA8B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4B4B4D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b22d1b9a-bd1d-45cc-8ba1-0c59589ac74c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1" name="text" descr="{&quot;templafy&quot;:{&quot;id&quot;:&quot;bdd4931b-9b52-4fb9-b7e6-f02eef333b97&quot;}}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8e1a304f-71d8-430f-8989-f9580f5a4d47&quot;}}" hidden="1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13e2ed67-eb6a-4dc9-9680-f387e896c510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025653943" name="image" descr="{&quot;templafy&quot;:{&quot;id&quot;:&quot;83a15dc4-083d-41d7-b852-4d26925a2bc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9581706" name="image" descr="{&quot;templafy&quot;:{&quot;id&quot;:&quot;5780147f-a394-4a27-8373-f318624ad89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79129451" name="image" descr="{&quot;templafy&quot;:{&quot;id&quot;:&quot;6961fd94-15e9-47a1-9dd3-b55705e9173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87786225" name="image" descr="{&quot;templafy&quot;:{&quot;id&quot;:&quot;e12902b6-cb29-4b0e-a61a-75eed4a322e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1222423e-cfea-44fe-b5c6-80394a58b9d9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6b3b993-7d99-422f-ad89-607d1a4023b6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44105391" name="image" descr="{&quot;templafy&quot;:{&quot;id&quot;:&quot;f4bfaece-4586-4443-a8b2-164b8bfa96b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DB400E36-8F74-483A-A383-71269ADF8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40" y="5842328"/>
            <a:ext cx="10825157" cy="1032876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B1DA9193-45AA-4D69-A728-62E6697EF1F3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32" name="Pladsholder til diasnummer 5">
            <a:extLst>
              <a:ext uri="{FF2B5EF4-FFF2-40B4-BE49-F238E27FC236}">
                <a16:creationId xmlns:a16="http://schemas.microsoft.com/office/drawing/2014/main" id="{23429532-85DD-4C7A-ADC7-243FA17B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4B4B4D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" descr="{&quot;templafy&quot;:{&quot;id&quot;:&quot;e62b2e63-2192-4d6f-bbf8-926fce3f3cdf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49d4e8cb-959f-4834-bb5d-0d9f040316b2&quot;}}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b76834a6-4ac6-48dc-bf94-867015b1b389&quot;}}" hidden="1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eba8bb8c-01da-4dc3-aaec-55df351f6cd7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025096824" name="image" descr="{&quot;templafy&quot;:{&quot;id&quot;:&quot;cc370dc9-94a2-467e-95fa-51e77292a72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54372998" name="image" descr="{&quot;templafy&quot;:{&quot;id&quot;:&quot;6a22e71c-3f7a-4a48-ba67-8abe079bf7c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93266072" name="image" descr="{&quot;templafy&quot;:{&quot;id&quot;:&quot;1fc52510-ce55-4b00-859b-3324bf9cc8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31838280" name="image" descr="{&quot;templafy&quot;:{&quot;id&quot;:&quot;a3339dd8-31eb-4e2a-b7e1-47f96e0fe3b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fe0dd6bb-b20f-4ea7-bb23-ccb14db517d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34d8d2de-dc4b-4903-a797-0b760f6aeae4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32680449" name="image" descr="{&quot;templafy&quot;:{&quot;id&quot;:&quot;8a6082ca-b270-429f-ae27-02f91e93ad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3380395C-4B9C-48B9-A9D0-A1B95F08A2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40" y="5842328"/>
            <a:ext cx="10825157" cy="1032876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F144B35-4C60-49A6-BE88-3667FE6193F8}"/>
              </a:ext>
            </a:extLst>
          </p:cNvPr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32" name="Pladsholder til diasnummer 5">
            <a:extLst>
              <a:ext uri="{FF2B5EF4-FFF2-40B4-BE49-F238E27FC236}">
                <a16:creationId xmlns:a16="http://schemas.microsoft.com/office/drawing/2014/main" id="{62C3D055-4648-4B4C-A5BD-855D862D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/>
          <a:lstStyle>
            <a:lvl1pPr>
              <a:defRPr>
                <a:solidFill>
                  <a:srgbClr val="4B4B4D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" descr="{&quot;templafy&quot;:{&quot;id&quot;:&quot;ca8aa98a-e279-407f-a00e-91f2fab21d1b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9" name="text" descr="{&quot;templafy&quot;:{&quot;id&quot;:&quot;6936adc3-d27d-443a-a2cd-44c91981d481&quot;}}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473c0a2f-5799-4995-8985-967231b3cdc5&quot;}}" hidden="1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0a5c813f-8f05-4bd5-8438-5c299515ed28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41046258" name="image" descr="{&quot;templafy&quot;:{&quot;id&quot;:&quot;c0811287-3a2a-4f26-a354-b3825645baa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89547824" name="image" descr="{&quot;templafy&quot;:{&quot;id&quot;:&quot;d047f739-96bb-4dcf-8033-82db1008f9f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90238853" name="image" descr="{&quot;templafy&quot;:{&quot;id&quot;:&quot;e87b9da1-a800-4c1d-9d30-e8e07608f4d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45664930" name="image" descr="{&quot;templafy&quot;:{&quot;id&quot;:&quot;76bdb1d4-96b2-4b7d-8970-4637d1169da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d8cf9706-1bd8-4d7b-8487-de901490d83f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76c05dd4-c46b-49c9-aff0-878b0db5b145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080057977" name="image" descr="{&quot;templafy&quot;:{&quot;id&quot;:&quot;7c824e82-42f8-4b70-a7a7-d3c28f78dc4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75" r:id="rId6"/>
    <p:sldLayoutId id="2147483667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edeusa.cristina.hammer@regionh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FEA52-24A3-4EB9-89C7-BDB341C0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Helbredseffekter af PFAS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48F1CE0-D573-4249-B5BB-2EA8C05E4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9" y="4221088"/>
            <a:ext cx="9433105" cy="1656184"/>
          </a:xfrm>
        </p:spPr>
        <p:txBody>
          <a:bodyPr/>
          <a:lstStyle/>
          <a:p>
            <a:r>
              <a:rPr lang="da-DK" sz="2400" i="1" dirty="0"/>
              <a:t>Paula E. C. Hammer</a:t>
            </a:r>
          </a:p>
          <a:p>
            <a:r>
              <a:rPr lang="da-DK" sz="1800" dirty="0"/>
              <a:t>Speciallæge i Arbejds- og Miljømedicin, Ph.d., Klinisk Toksikolog</a:t>
            </a:r>
          </a:p>
          <a:p>
            <a:r>
              <a:rPr lang="da-DK" sz="1800" dirty="0"/>
              <a:t>Arbejds- og Miljømedicinsk Afdeling – Giftlinjen</a:t>
            </a:r>
          </a:p>
          <a:p>
            <a:r>
              <a:rPr lang="da-DK" sz="1800" dirty="0"/>
              <a:t>Bispebjerg Hospital / Holbæk Sygehus</a:t>
            </a:r>
          </a:p>
          <a:p>
            <a:endParaRPr lang="da-DK" sz="500" dirty="0"/>
          </a:p>
          <a:p>
            <a:pPr algn="ctr"/>
            <a:r>
              <a:rPr lang="da-DK" sz="1600" dirty="0"/>
              <a:t>Region Hovedstadens Kommune Kontaktudvalget</a:t>
            </a:r>
          </a:p>
          <a:p>
            <a:pPr algn="ctr"/>
            <a:r>
              <a:rPr lang="da-DK" sz="1600" dirty="0"/>
              <a:t>21. April 2023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6D6837-9817-4A52-B08A-97DE296D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693A1A-9A86-497E-9841-49B5F0B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D23567-6E51-46AD-99FF-790BDB14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C04CB7E-7058-4A29-B64C-09E3936FF2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71" y="2254166"/>
            <a:ext cx="942975" cy="933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37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A8DE986-4AF0-4682-B641-3F58F74B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4BB255A-5767-416D-959C-E07A97903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4260" y="6309320"/>
            <a:ext cx="5024046" cy="402805"/>
          </a:xfrm>
        </p:spPr>
        <p:txBody>
          <a:bodyPr/>
          <a:lstStyle/>
          <a:p>
            <a:pPr marL="0" indent="0" algn="r">
              <a:buNone/>
            </a:pPr>
            <a:r>
              <a:rPr lang="da-DK" sz="1000" dirty="0"/>
              <a:t>Rose G. Sick </a:t>
            </a:r>
            <a:r>
              <a:rPr lang="da-DK" sz="1000" dirty="0" err="1"/>
              <a:t>individuals</a:t>
            </a:r>
            <a:r>
              <a:rPr lang="da-DK" sz="1000" dirty="0"/>
              <a:t> and </a:t>
            </a:r>
            <a:r>
              <a:rPr lang="da-DK" sz="1000" dirty="0" err="1"/>
              <a:t>sick</a:t>
            </a:r>
            <a:r>
              <a:rPr lang="da-DK" sz="1000" dirty="0"/>
              <a:t> populations. </a:t>
            </a:r>
            <a:r>
              <a:rPr lang="da-DK" sz="1000" i="1" dirty="0"/>
              <a:t>Int J </a:t>
            </a:r>
            <a:r>
              <a:rPr lang="da-DK" sz="1000" i="1" dirty="0" err="1"/>
              <a:t>Epidemiol</a:t>
            </a:r>
            <a:r>
              <a:rPr lang="da-DK" sz="1000" i="1" dirty="0"/>
              <a:t>. </a:t>
            </a:r>
            <a:r>
              <a:rPr lang="da-DK" sz="1000" dirty="0"/>
              <a:t>1985; 12:32-38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0C406-EAF3-4218-AE87-880FB98D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0" y="1007493"/>
            <a:ext cx="8957200" cy="51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A6082DF-AFE3-4A7F-972B-8D132F34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33356"/>
            <a:ext cx="11881320" cy="279300"/>
          </a:xfrm>
        </p:spPr>
        <p:txBody>
          <a:bodyPr/>
          <a:lstStyle/>
          <a:p>
            <a:pPr algn="ctr"/>
            <a:r>
              <a:rPr lang="da-DK" dirty="0"/>
              <a:t>Samfundsperspektiv   vs.   individperspektiv</a:t>
            </a:r>
          </a:p>
        </p:txBody>
      </p:sp>
    </p:spTree>
    <p:extLst>
      <p:ext uri="{BB962C8B-B14F-4D97-AF65-F5344CB8AC3E}">
        <p14:creationId xmlns:p14="http://schemas.microsoft.com/office/powerpoint/2010/main" val="346906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A8DE986-4AF0-4682-B641-3F58F74B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4BB255A-5767-416D-959C-E07A97903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4260" y="6309320"/>
            <a:ext cx="5024046" cy="402805"/>
          </a:xfrm>
        </p:spPr>
        <p:txBody>
          <a:bodyPr/>
          <a:lstStyle/>
          <a:p>
            <a:pPr marL="0" indent="0" algn="r">
              <a:buNone/>
            </a:pPr>
            <a:r>
              <a:rPr lang="da-DK" sz="1000" dirty="0"/>
              <a:t>Rose G. Sick </a:t>
            </a:r>
            <a:r>
              <a:rPr lang="da-DK" sz="1000" dirty="0" err="1"/>
              <a:t>individuals</a:t>
            </a:r>
            <a:r>
              <a:rPr lang="da-DK" sz="1000" dirty="0"/>
              <a:t> and </a:t>
            </a:r>
            <a:r>
              <a:rPr lang="da-DK" sz="1000" dirty="0" err="1"/>
              <a:t>sick</a:t>
            </a:r>
            <a:r>
              <a:rPr lang="da-DK" sz="1000" dirty="0"/>
              <a:t> populations. </a:t>
            </a:r>
            <a:r>
              <a:rPr lang="da-DK" sz="1000" i="1" dirty="0"/>
              <a:t>Int J </a:t>
            </a:r>
            <a:r>
              <a:rPr lang="da-DK" sz="1000" i="1" dirty="0" err="1"/>
              <a:t>Epidemiol</a:t>
            </a:r>
            <a:r>
              <a:rPr lang="da-DK" sz="1000" i="1" dirty="0"/>
              <a:t>. </a:t>
            </a:r>
            <a:r>
              <a:rPr lang="da-DK" sz="1000" dirty="0"/>
              <a:t>1985; 12:32-38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0C406-EAF3-4218-AE87-880FB98D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0" y="1007493"/>
            <a:ext cx="8957200" cy="51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A6082DF-AFE3-4A7F-972B-8D132F34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33356"/>
            <a:ext cx="11881320" cy="279300"/>
          </a:xfrm>
        </p:spPr>
        <p:txBody>
          <a:bodyPr/>
          <a:lstStyle/>
          <a:p>
            <a:pPr algn="ctr"/>
            <a:r>
              <a:rPr lang="da-DK" dirty="0"/>
              <a:t>Samfundsperspektiv   vs.   individperspektiv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587D1A2-6452-471C-B310-7EDE9628922F}"/>
              </a:ext>
            </a:extLst>
          </p:cNvPr>
          <p:cNvSpPr/>
          <p:nvPr/>
        </p:nvSpPr>
        <p:spPr>
          <a:xfrm rot="20529029">
            <a:off x="6731618" y="1541710"/>
            <a:ext cx="1753100" cy="4422651"/>
          </a:xfrm>
          <a:custGeom>
            <a:avLst/>
            <a:gdLst>
              <a:gd name="connsiteX0" fmla="*/ 0 w 1319666"/>
              <a:gd name="connsiteY0" fmla="*/ 1973352 h 3946704"/>
              <a:gd name="connsiteX1" fmla="*/ 659833 w 1319666"/>
              <a:gd name="connsiteY1" fmla="*/ 0 h 3946704"/>
              <a:gd name="connsiteX2" fmla="*/ 1319666 w 1319666"/>
              <a:gd name="connsiteY2" fmla="*/ 1973352 h 3946704"/>
              <a:gd name="connsiteX3" fmla="*/ 659833 w 1319666"/>
              <a:gd name="connsiteY3" fmla="*/ 3946704 h 3946704"/>
              <a:gd name="connsiteX4" fmla="*/ 0 w 1319666"/>
              <a:gd name="connsiteY4" fmla="*/ 1973352 h 3946704"/>
              <a:gd name="connsiteX0" fmla="*/ 2474 w 1322140"/>
              <a:gd name="connsiteY0" fmla="*/ 2050807 h 4024159"/>
              <a:gd name="connsiteX1" fmla="*/ 868774 w 1322140"/>
              <a:gd name="connsiteY1" fmla="*/ 0 h 4024159"/>
              <a:gd name="connsiteX2" fmla="*/ 1322140 w 1322140"/>
              <a:gd name="connsiteY2" fmla="*/ 2050807 h 4024159"/>
              <a:gd name="connsiteX3" fmla="*/ 662307 w 1322140"/>
              <a:gd name="connsiteY3" fmla="*/ 4024159 h 4024159"/>
              <a:gd name="connsiteX4" fmla="*/ 2474 w 1322140"/>
              <a:gd name="connsiteY4" fmla="*/ 2050807 h 4024159"/>
              <a:gd name="connsiteX0" fmla="*/ 3616 w 1396668"/>
              <a:gd name="connsiteY0" fmla="*/ 2050807 h 4287039"/>
              <a:gd name="connsiteX1" fmla="*/ 869916 w 1396668"/>
              <a:gd name="connsiteY1" fmla="*/ 0 h 4287039"/>
              <a:gd name="connsiteX2" fmla="*/ 1323282 w 1396668"/>
              <a:gd name="connsiteY2" fmla="*/ 2050807 h 4287039"/>
              <a:gd name="connsiteX3" fmla="*/ 1191888 w 1396668"/>
              <a:gd name="connsiteY3" fmla="*/ 4287039 h 4287039"/>
              <a:gd name="connsiteX4" fmla="*/ 3616 w 1396668"/>
              <a:gd name="connsiteY4" fmla="*/ 2050807 h 4287039"/>
              <a:gd name="connsiteX0" fmla="*/ 15486 w 1336748"/>
              <a:gd name="connsiteY0" fmla="*/ 2050807 h 4348405"/>
              <a:gd name="connsiteX1" fmla="*/ 881786 w 1336748"/>
              <a:gd name="connsiteY1" fmla="*/ 0 h 4348405"/>
              <a:gd name="connsiteX2" fmla="*/ 1335152 w 1336748"/>
              <a:gd name="connsiteY2" fmla="*/ 2050807 h 4348405"/>
              <a:gd name="connsiteX3" fmla="*/ 1203758 w 1336748"/>
              <a:gd name="connsiteY3" fmla="*/ 4287039 h 4348405"/>
              <a:gd name="connsiteX4" fmla="*/ 391068 w 1336748"/>
              <a:gd name="connsiteY4" fmla="*/ 3575157 h 4348405"/>
              <a:gd name="connsiteX5" fmla="*/ 15486 w 1336748"/>
              <a:gd name="connsiteY5" fmla="*/ 2050807 h 4348405"/>
              <a:gd name="connsiteX0" fmla="*/ 2955 w 1324217"/>
              <a:gd name="connsiteY0" fmla="*/ 2119505 h 4417103"/>
              <a:gd name="connsiteX1" fmla="*/ 239863 w 1324217"/>
              <a:gd name="connsiteY1" fmla="*/ 636748 h 4417103"/>
              <a:gd name="connsiteX2" fmla="*/ 869255 w 1324217"/>
              <a:gd name="connsiteY2" fmla="*/ 68698 h 4417103"/>
              <a:gd name="connsiteX3" fmla="*/ 1322621 w 1324217"/>
              <a:gd name="connsiteY3" fmla="*/ 2119505 h 4417103"/>
              <a:gd name="connsiteX4" fmla="*/ 1191227 w 1324217"/>
              <a:gd name="connsiteY4" fmla="*/ 4355737 h 4417103"/>
              <a:gd name="connsiteX5" fmla="*/ 378537 w 1324217"/>
              <a:gd name="connsiteY5" fmla="*/ 3643855 h 4417103"/>
              <a:gd name="connsiteX6" fmla="*/ 2955 w 1324217"/>
              <a:gd name="connsiteY6" fmla="*/ 2119505 h 4417103"/>
              <a:gd name="connsiteX0" fmla="*/ 2955 w 1333872"/>
              <a:gd name="connsiteY0" fmla="*/ 2063490 h 4361088"/>
              <a:gd name="connsiteX1" fmla="*/ 239863 w 1333872"/>
              <a:gd name="connsiteY1" fmla="*/ 580733 h 4361088"/>
              <a:gd name="connsiteX2" fmla="*/ 869255 w 1333872"/>
              <a:gd name="connsiteY2" fmla="*/ 12683 h 4361088"/>
              <a:gd name="connsiteX3" fmla="*/ 1179351 w 1333872"/>
              <a:gd name="connsiteY3" fmla="*/ 348913 h 4361088"/>
              <a:gd name="connsiteX4" fmla="*/ 1322621 w 1333872"/>
              <a:gd name="connsiteY4" fmla="*/ 2063490 h 4361088"/>
              <a:gd name="connsiteX5" fmla="*/ 1191227 w 1333872"/>
              <a:gd name="connsiteY5" fmla="*/ 4299722 h 4361088"/>
              <a:gd name="connsiteX6" fmla="*/ 378537 w 1333872"/>
              <a:gd name="connsiteY6" fmla="*/ 3587840 h 4361088"/>
              <a:gd name="connsiteX7" fmla="*/ 2955 w 1333872"/>
              <a:gd name="connsiteY7" fmla="*/ 2063490 h 4361088"/>
              <a:gd name="connsiteX0" fmla="*/ 8230 w 1339147"/>
              <a:gd name="connsiteY0" fmla="*/ 2062162 h 4359760"/>
              <a:gd name="connsiteX1" fmla="*/ 186572 w 1339147"/>
              <a:gd name="connsiteY1" fmla="*/ 558622 h 4359760"/>
              <a:gd name="connsiteX2" fmla="*/ 874530 w 1339147"/>
              <a:gd name="connsiteY2" fmla="*/ 11355 h 4359760"/>
              <a:gd name="connsiteX3" fmla="*/ 1184626 w 1339147"/>
              <a:gd name="connsiteY3" fmla="*/ 347585 h 4359760"/>
              <a:gd name="connsiteX4" fmla="*/ 1327896 w 1339147"/>
              <a:gd name="connsiteY4" fmla="*/ 2062162 h 4359760"/>
              <a:gd name="connsiteX5" fmla="*/ 1196502 w 1339147"/>
              <a:gd name="connsiteY5" fmla="*/ 4298394 h 4359760"/>
              <a:gd name="connsiteX6" fmla="*/ 383812 w 1339147"/>
              <a:gd name="connsiteY6" fmla="*/ 3586512 h 4359760"/>
              <a:gd name="connsiteX7" fmla="*/ 8230 w 1339147"/>
              <a:gd name="connsiteY7" fmla="*/ 2062162 h 4359760"/>
              <a:gd name="connsiteX0" fmla="*/ 8230 w 1439861"/>
              <a:gd name="connsiteY0" fmla="*/ 2062162 h 4331882"/>
              <a:gd name="connsiteX1" fmla="*/ 186572 w 1439861"/>
              <a:gd name="connsiteY1" fmla="*/ 558622 h 4331882"/>
              <a:gd name="connsiteX2" fmla="*/ 874530 w 1439861"/>
              <a:gd name="connsiteY2" fmla="*/ 11355 h 4331882"/>
              <a:gd name="connsiteX3" fmla="*/ 1184626 w 1439861"/>
              <a:gd name="connsiteY3" fmla="*/ 347585 h 4331882"/>
              <a:gd name="connsiteX4" fmla="*/ 1327896 w 1439861"/>
              <a:gd name="connsiteY4" fmla="*/ 2062162 h 4331882"/>
              <a:gd name="connsiteX5" fmla="*/ 1376789 w 1439861"/>
              <a:gd name="connsiteY5" fmla="*/ 4268170 h 4331882"/>
              <a:gd name="connsiteX6" fmla="*/ 383812 w 1439861"/>
              <a:gd name="connsiteY6" fmla="*/ 3586512 h 4331882"/>
              <a:gd name="connsiteX7" fmla="*/ 8230 w 1439861"/>
              <a:gd name="connsiteY7" fmla="*/ 2062162 h 4331882"/>
              <a:gd name="connsiteX0" fmla="*/ 6601 w 1440329"/>
              <a:gd name="connsiteY0" fmla="*/ 2062162 h 4335844"/>
              <a:gd name="connsiteX1" fmla="*/ 184943 w 1440329"/>
              <a:gd name="connsiteY1" fmla="*/ 558622 h 4335844"/>
              <a:gd name="connsiteX2" fmla="*/ 872901 w 1440329"/>
              <a:gd name="connsiteY2" fmla="*/ 11355 h 4335844"/>
              <a:gd name="connsiteX3" fmla="*/ 1182997 w 1440329"/>
              <a:gd name="connsiteY3" fmla="*/ 347585 h 4335844"/>
              <a:gd name="connsiteX4" fmla="*/ 1326267 w 1440329"/>
              <a:gd name="connsiteY4" fmla="*/ 2062162 h 4335844"/>
              <a:gd name="connsiteX5" fmla="*/ 1375160 w 1440329"/>
              <a:gd name="connsiteY5" fmla="*/ 4268170 h 4335844"/>
              <a:gd name="connsiteX6" fmla="*/ 353575 w 1440329"/>
              <a:gd name="connsiteY6" fmla="*/ 3614039 h 4335844"/>
              <a:gd name="connsiteX7" fmla="*/ 6601 w 1440329"/>
              <a:gd name="connsiteY7" fmla="*/ 2062162 h 4335844"/>
              <a:gd name="connsiteX0" fmla="*/ 6601 w 1716587"/>
              <a:gd name="connsiteY0" fmla="*/ 2062162 h 4463478"/>
              <a:gd name="connsiteX1" fmla="*/ 184943 w 1716587"/>
              <a:gd name="connsiteY1" fmla="*/ 558622 h 4463478"/>
              <a:gd name="connsiteX2" fmla="*/ 872901 w 1716587"/>
              <a:gd name="connsiteY2" fmla="*/ 11355 h 4463478"/>
              <a:gd name="connsiteX3" fmla="*/ 1182997 w 1716587"/>
              <a:gd name="connsiteY3" fmla="*/ 347585 h 4463478"/>
              <a:gd name="connsiteX4" fmla="*/ 1326267 w 1716587"/>
              <a:gd name="connsiteY4" fmla="*/ 2062162 h 4463478"/>
              <a:gd name="connsiteX5" fmla="*/ 1684180 w 1716587"/>
              <a:gd name="connsiteY5" fmla="*/ 4406088 h 4463478"/>
              <a:gd name="connsiteX6" fmla="*/ 353575 w 1716587"/>
              <a:gd name="connsiteY6" fmla="*/ 3614039 h 4463478"/>
              <a:gd name="connsiteX7" fmla="*/ 6601 w 1716587"/>
              <a:gd name="connsiteY7" fmla="*/ 2062162 h 4463478"/>
              <a:gd name="connsiteX0" fmla="*/ 6601 w 1745124"/>
              <a:gd name="connsiteY0" fmla="*/ 2062162 h 4406564"/>
              <a:gd name="connsiteX1" fmla="*/ 184943 w 1745124"/>
              <a:gd name="connsiteY1" fmla="*/ 558622 h 4406564"/>
              <a:gd name="connsiteX2" fmla="*/ 872901 w 1745124"/>
              <a:gd name="connsiteY2" fmla="*/ 11355 h 4406564"/>
              <a:gd name="connsiteX3" fmla="*/ 1182997 w 1745124"/>
              <a:gd name="connsiteY3" fmla="*/ 347585 h 4406564"/>
              <a:gd name="connsiteX4" fmla="*/ 1326267 w 1745124"/>
              <a:gd name="connsiteY4" fmla="*/ 2062162 h 4406564"/>
              <a:gd name="connsiteX5" fmla="*/ 1501144 w 1745124"/>
              <a:gd name="connsiteY5" fmla="*/ 3512578 h 4406564"/>
              <a:gd name="connsiteX6" fmla="*/ 1684180 w 1745124"/>
              <a:gd name="connsiteY6" fmla="*/ 4406088 h 4406564"/>
              <a:gd name="connsiteX7" fmla="*/ 353575 w 1745124"/>
              <a:gd name="connsiteY7" fmla="*/ 3614039 h 4406564"/>
              <a:gd name="connsiteX8" fmla="*/ 6601 w 1745124"/>
              <a:gd name="connsiteY8" fmla="*/ 2062162 h 4406564"/>
              <a:gd name="connsiteX0" fmla="*/ 6601 w 1738166"/>
              <a:gd name="connsiteY0" fmla="*/ 2062162 h 4406366"/>
              <a:gd name="connsiteX1" fmla="*/ 184943 w 1738166"/>
              <a:gd name="connsiteY1" fmla="*/ 558622 h 4406366"/>
              <a:gd name="connsiteX2" fmla="*/ 872901 w 1738166"/>
              <a:gd name="connsiteY2" fmla="*/ 11355 h 4406366"/>
              <a:gd name="connsiteX3" fmla="*/ 1182997 w 1738166"/>
              <a:gd name="connsiteY3" fmla="*/ 347585 h 4406366"/>
              <a:gd name="connsiteX4" fmla="*/ 1326267 w 1738166"/>
              <a:gd name="connsiteY4" fmla="*/ 2062162 h 4406366"/>
              <a:gd name="connsiteX5" fmla="*/ 1464168 w 1738166"/>
              <a:gd name="connsiteY5" fmla="*/ 3537138 h 4406366"/>
              <a:gd name="connsiteX6" fmla="*/ 1684180 w 1738166"/>
              <a:gd name="connsiteY6" fmla="*/ 4406088 h 4406366"/>
              <a:gd name="connsiteX7" fmla="*/ 353575 w 1738166"/>
              <a:gd name="connsiteY7" fmla="*/ 3614039 h 4406366"/>
              <a:gd name="connsiteX8" fmla="*/ 6601 w 1738166"/>
              <a:gd name="connsiteY8" fmla="*/ 2062162 h 4406366"/>
              <a:gd name="connsiteX0" fmla="*/ 6601 w 1698668"/>
              <a:gd name="connsiteY0" fmla="*/ 2062162 h 4437810"/>
              <a:gd name="connsiteX1" fmla="*/ 184943 w 1698668"/>
              <a:gd name="connsiteY1" fmla="*/ 558622 h 4437810"/>
              <a:gd name="connsiteX2" fmla="*/ 872901 w 1698668"/>
              <a:gd name="connsiteY2" fmla="*/ 11355 h 4437810"/>
              <a:gd name="connsiteX3" fmla="*/ 1182997 w 1698668"/>
              <a:gd name="connsiteY3" fmla="*/ 347585 h 4437810"/>
              <a:gd name="connsiteX4" fmla="*/ 1326267 w 1698668"/>
              <a:gd name="connsiteY4" fmla="*/ 2062162 h 4437810"/>
              <a:gd name="connsiteX5" fmla="*/ 1464168 w 1698668"/>
              <a:gd name="connsiteY5" fmla="*/ 3537138 h 4437810"/>
              <a:gd name="connsiteX6" fmla="*/ 1684180 w 1698668"/>
              <a:gd name="connsiteY6" fmla="*/ 4406088 h 4437810"/>
              <a:gd name="connsiteX7" fmla="*/ 1016412 w 1698668"/>
              <a:gd name="connsiteY7" fmla="*/ 4188373 h 4437810"/>
              <a:gd name="connsiteX8" fmla="*/ 353575 w 1698668"/>
              <a:gd name="connsiteY8" fmla="*/ 3614039 h 4437810"/>
              <a:gd name="connsiteX9" fmla="*/ 6601 w 1698668"/>
              <a:gd name="connsiteY9" fmla="*/ 2062162 h 4437810"/>
              <a:gd name="connsiteX0" fmla="*/ 16857 w 1708924"/>
              <a:gd name="connsiteY0" fmla="*/ 2062162 h 4437810"/>
              <a:gd name="connsiteX1" fmla="*/ 68616 w 1708924"/>
              <a:gd name="connsiteY1" fmla="*/ 862244 h 4437810"/>
              <a:gd name="connsiteX2" fmla="*/ 195199 w 1708924"/>
              <a:gd name="connsiteY2" fmla="*/ 558622 h 4437810"/>
              <a:gd name="connsiteX3" fmla="*/ 883157 w 1708924"/>
              <a:gd name="connsiteY3" fmla="*/ 11355 h 4437810"/>
              <a:gd name="connsiteX4" fmla="*/ 1193253 w 1708924"/>
              <a:gd name="connsiteY4" fmla="*/ 347585 h 4437810"/>
              <a:gd name="connsiteX5" fmla="*/ 1336523 w 1708924"/>
              <a:gd name="connsiteY5" fmla="*/ 2062162 h 4437810"/>
              <a:gd name="connsiteX6" fmla="*/ 1474424 w 1708924"/>
              <a:gd name="connsiteY6" fmla="*/ 3537138 h 4437810"/>
              <a:gd name="connsiteX7" fmla="*/ 1694436 w 1708924"/>
              <a:gd name="connsiteY7" fmla="*/ 4406088 h 4437810"/>
              <a:gd name="connsiteX8" fmla="*/ 1026668 w 1708924"/>
              <a:gd name="connsiteY8" fmla="*/ 4188373 h 4437810"/>
              <a:gd name="connsiteX9" fmla="*/ 363831 w 1708924"/>
              <a:gd name="connsiteY9" fmla="*/ 3614039 h 4437810"/>
              <a:gd name="connsiteX10" fmla="*/ 16857 w 1708924"/>
              <a:gd name="connsiteY10" fmla="*/ 2062162 h 4437810"/>
              <a:gd name="connsiteX0" fmla="*/ 16857 w 1708924"/>
              <a:gd name="connsiteY0" fmla="*/ 2050906 h 4426554"/>
              <a:gd name="connsiteX1" fmla="*/ 68616 w 1708924"/>
              <a:gd name="connsiteY1" fmla="*/ 850988 h 4426554"/>
              <a:gd name="connsiteX2" fmla="*/ 195199 w 1708924"/>
              <a:gd name="connsiteY2" fmla="*/ 547366 h 4426554"/>
              <a:gd name="connsiteX3" fmla="*/ 385206 w 1708924"/>
              <a:gd name="connsiteY3" fmla="*/ 303928 h 4426554"/>
              <a:gd name="connsiteX4" fmla="*/ 883157 w 1708924"/>
              <a:gd name="connsiteY4" fmla="*/ 99 h 4426554"/>
              <a:gd name="connsiteX5" fmla="*/ 1193253 w 1708924"/>
              <a:gd name="connsiteY5" fmla="*/ 336329 h 4426554"/>
              <a:gd name="connsiteX6" fmla="*/ 1336523 w 1708924"/>
              <a:gd name="connsiteY6" fmla="*/ 2050906 h 4426554"/>
              <a:gd name="connsiteX7" fmla="*/ 1474424 w 1708924"/>
              <a:gd name="connsiteY7" fmla="*/ 3525882 h 4426554"/>
              <a:gd name="connsiteX8" fmla="*/ 1694436 w 1708924"/>
              <a:gd name="connsiteY8" fmla="*/ 4394832 h 4426554"/>
              <a:gd name="connsiteX9" fmla="*/ 1026668 w 1708924"/>
              <a:gd name="connsiteY9" fmla="*/ 4177117 h 4426554"/>
              <a:gd name="connsiteX10" fmla="*/ 363831 w 1708924"/>
              <a:gd name="connsiteY10" fmla="*/ 3602783 h 4426554"/>
              <a:gd name="connsiteX11" fmla="*/ 16857 w 1708924"/>
              <a:gd name="connsiteY11" fmla="*/ 2050906 h 44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924" h="4426554">
                <a:moveTo>
                  <a:pt x="16857" y="2050906"/>
                </a:moveTo>
                <a:cubicBezTo>
                  <a:pt x="-32346" y="1592273"/>
                  <a:pt x="38892" y="1101578"/>
                  <a:pt x="68616" y="850988"/>
                </a:cubicBezTo>
                <a:cubicBezTo>
                  <a:pt x="98340" y="600398"/>
                  <a:pt x="138341" y="632380"/>
                  <a:pt x="195199" y="547366"/>
                </a:cubicBezTo>
                <a:cubicBezTo>
                  <a:pt x="252057" y="462352"/>
                  <a:pt x="270546" y="395139"/>
                  <a:pt x="385206" y="303928"/>
                </a:cubicBezTo>
                <a:cubicBezTo>
                  <a:pt x="499866" y="212717"/>
                  <a:pt x="748483" y="-5301"/>
                  <a:pt x="883157" y="99"/>
                </a:cubicBezTo>
                <a:cubicBezTo>
                  <a:pt x="1017832" y="5499"/>
                  <a:pt x="1117692" y="-5472"/>
                  <a:pt x="1193253" y="336329"/>
                </a:cubicBezTo>
                <a:cubicBezTo>
                  <a:pt x="1268814" y="678130"/>
                  <a:pt x="1266675" y="1522147"/>
                  <a:pt x="1336523" y="2050906"/>
                </a:cubicBezTo>
                <a:cubicBezTo>
                  <a:pt x="1406371" y="2579665"/>
                  <a:pt x="1414772" y="3135228"/>
                  <a:pt x="1474424" y="3525882"/>
                </a:cubicBezTo>
                <a:cubicBezTo>
                  <a:pt x="1534076" y="3916536"/>
                  <a:pt x="1769062" y="4286293"/>
                  <a:pt x="1694436" y="4394832"/>
                </a:cubicBezTo>
                <a:cubicBezTo>
                  <a:pt x="1619810" y="4503371"/>
                  <a:pt x="1248435" y="4309125"/>
                  <a:pt x="1026668" y="4177117"/>
                </a:cubicBezTo>
                <a:cubicBezTo>
                  <a:pt x="804901" y="4045109"/>
                  <a:pt x="534607" y="3950179"/>
                  <a:pt x="363831" y="3602783"/>
                </a:cubicBezTo>
                <a:cubicBezTo>
                  <a:pt x="165786" y="3230078"/>
                  <a:pt x="66060" y="2509539"/>
                  <a:pt x="16857" y="205090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0FEA8E7-E9CB-4984-ABFA-EB3E2F3C639A}"/>
              </a:ext>
            </a:extLst>
          </p:cNvPr>
          <p:cNvSpPr/>
          <p:nvPr/>
        </p:nvSpPr>
        <p:spPr>
          <a:xfrm>
            <a:off x="8544272" y="3861048"/>
            <a:ext cx="2427116" cy="947289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Target of population </a:t>
            </a:r>
            <a:r>
              <a:rPr lang="da-DK" sz="1600" dirty="0" err="1">
                <a:solidFill>
                  <a:schemeClr val="tx1"/>
                </a:solidFill>
              </a:rPr>
              <a:t>strategy</a:t>
            </a:r>
            <a:endParaRPr lang="da-D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0FBB3-57C4-4B9F-935A-89646F2A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er helbredseffekter af PFAS problematiske på samfundsniveau og ikke på individniveau 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5669331-4946-45C4-B04F-1B219519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EC716D-BB80-4BF5-8A8D-028560916D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Påvirkning af biomarkører/hormoner er ikke lig med sygdom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Nedsat antistof respons men ikke manglende effekt af vacciner, alvorlige infektioner eller øget forekomst af de sygdomme man vacciner imod</a:t>
            </a:r>
          </a:p>
          <a:p>
            <a:r>
              <a:rPr lang="da-DK" dirty="0"/>
              <a:t>Nedsat fødselsvægt men ikke for lav fødselsvægt (50-100 gram)</a:t>
            </a:r>
          </a:p>
          <a:p>
            <a:r>
              <a:rPr lang="da-DK" dirty="0"/>
              <a:t>Forhøjet kolesterol men ikke behandlingskrævende (4,9 vs. 5,3 mmol/L)</a:t>
            </a:r>
          </a:p>
          <a:p>
            <a:r>
              <a:rPr lang="da-DK" dirty="0"/>
              <a:t>Påvirkning af leverenzymer men ikke leversygdom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759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0FBB3-57C4-4B9F-935A-89646F2A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620688"/>
            <a:ext cx="10137524" cy="907160"/>
          </a:xfrm>
        </p:spPr>
        <p:txBody>
          <a:bodyPr/>
          <a:lstStyle/>
          <a:p>
            <a:r>
              <a:rPr lang="da-DK" dirty="0"/>
              <a:t>Hvorfor er helbredseffekter af PFAS problematiske på samfundsniveau og ikke på individniveau 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5669331-4946-45C4-B04F-1B219519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EC716D-BB80-4BF5-8A8D-028560916D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1844824"/>
            <a:ext cx="10136614" cy="364316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b="1" dirty="0"/>
              <a:t>Populationsrisiko vs. Individrisiko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u="sng" dirty="0"/>
              <a:t>Relativ risiko </a:t>
            </a:r>
            <a:r>
              <a:rPr lang="da-DK" sz="2000" dirty="0"/>
              <a:t>på 30% for nyrekræft blandt personer med høj udsættelse for PFOA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Risiko for nyrekræft inden 75 år i Danmark: </a:t>
            </a:r>
            <a:r>
              <a:rPr lang="da-DK" sz="2000" b="1" dirty="0"/>
              <a:t>1,5% </a:t>
            </a:r>
            <a:r>
              <a:rPr lang="da-DK" sz="2000" dirty="0"/>
              <a:t>for mænd og </a:t>
            </a:r>
            <a:r>
              <a:rPr lang="da-DK" sz="2000" b="1" dirty="0"/>
              <a:t>0,7% </a:t>
            </a:r>
            <a:r>
              <a:rPr lang="da-DK" sz="2000" dirty="0"/>
              <a:t>for kvinder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u="sng" dirty="0"/>
              <a:t>Absolut risiko </a:t>
            </a:r>
            <a:r>
              <a:rPr lang="da-DK" sz="2000" dirty="0"/>
              <a:t>for mænd stiger til 1,5 + (1,5 x 0,3) = </a:t>
            </a:r>
            <a:r>
              <a:rPr lang="da-DK" sz="2000" b="1" dirty="0"/>
              <a:t>1,9%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u="sng" dirty="0"/>
              <a:t>Absolut risiko </a:t>
            </a:r>
            <a:r>
              <a:rPr lang="da-DK" sz="2000" dirty="0"/>
              <a:t>for kvinder stiger til 0,7 + (0,7 x 0,3) = </a:t>
            </a:r>
            <a:r>
              <a:rPr lang="da-DK" sz="2000" b="1" dirty="0"/>
              <a:t>0,9%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= cirka 5 ekstra tilfælde blandt 1.000 personer med høj udsættelse for PFOA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a-DK" sz="1800" dirty="0"/>
              <a:t>(200 ekstra tilfælde ved tobaksrygning)</a:t>
            </a:r>
          </a:p>
          <a:p>
            <a:pPr>
              <a:lnSpc>
                <a:spcPct val="150000"/>
              </a:lnSpc>
            </a:pPr>
            <a:endParaRPr lang="da-DK" sz="2000" dirty="0"/>
          </a:p>
          <a:p>
            <a:pPr>
              <a:lnSpc>
                <a:spcPct val="150000"/>
              </a:lnSpc>
            </a:pPr>
            <a:endParaRPr lang="da-DK" dirty="0"/>
          </a:p>
          <a:p>
            <a:pPr>
              <a:lnSpc>
                <a:spcPct val="15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552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0D721-D3B6-4123-A3FA-23409DE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728720"/>
            <a:ext cx="10137524" cy="971996"/>
          </a:xfrm>
        </p:spPr>
        <p:txBody>
          <a:bodyPr/>
          <a:lstStyle/>
          <a:p>
            <a:r>
              <a:rPr lang="da-DK" dirty="0"/>
              <a:t>Blodprøver for måling af PFAS – hvorfor giver det ikke mening lægefagligt?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C30A850-2692-4060-8971-F64A8543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66F0C3-5A85-40FE-90DF-0507C5474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2204863"/>
            <a:ext cx="10136614" cy="3283125"/>
          </a:xfrm>
        </p:spPr>
        <p:txBody>
          <a:bodyPr/>
          <a:lstStyle/>
          <a:p>
            <a:r>
              <a:rPr lang="da-DK" dirty="0"/>
              <a:t>Alle har PFAS i kroppen – i dag meget mindre end for 20 år siden</a:t>
            </a:r>
          </a:p>
          <a:p>
            <a:r>
              <a:rPr lang="da-DK" dirty="0"/>
              <a:t>Hvor meget er for meget ? </a:t>
            </a:r>
          </a:p>
          <a:p>
            <a:r>
              <a:rPr lang="da-DK" dirty="0"/>
              <a:t>De siger ikke noget om en persons risiko for at udvikle sygdom </a:t>
            </a:r>
          </a:p>
          <a:p>
            <a:r>
              <a:rPr lang="da-DK" dirty="0"/>
              <a:t>De giver ikke anledning til nogen behandling</a:t>
            </a:r>
          </a:p>
          <a:p>
            <a:r>
              <a:rPr lang="da-DK" dirty="0"/>
              <a:t>Uanset en persons niveau af PFAS i blodet er udredning og behandling af eventuel sygdom den samme</a:t>
            </a:r>
          </a:p>
          <a:p>
            <a:r>
              <a:rPr lang="da-DK" dirty="0"/>
              <a:t>Same rationale som for nyfødtes hælprøve </a:t>
            </a:r>
          </a:p>
          <a:p>
            <a:pPr lvl="1"/>
            <a:r>
              <a:rPr lang="da-DK" sz="1800" dirty="0"/>
              <a:t>‘Der screenes for alvorlige sygdomme, som kan behandles’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25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0D721-D3B6-4123-A3FA-23409DE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728720"/>
            <a:ext cx="10137524" cy="971996"/>
          </a:xfrm>
        </p:spPr>
        <p:txBody>
          <a:bodyPr/>
          <a:lstStyle/>
          <a:p>
            <a:r>
              <a:rPr lang="da-DK" dirty="0"/>
              <a:t>Blodprøver for måling af PFAS – hvorfor giver det ikke mening lægefagligt?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C30A850-2692-4060-8971-F64A8543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66F0C3-5A85-40FE-90DF-0507C5474D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 opfylder ikke Sundhedsstyrelsens screeningskriterier:</a:t>
            </a:r>
          </a:p>
          <a:p>
            <a:pPr lvl="1"/>
            <a:r>
              <a:rPr lang="da-DK" sz="1800" dirty="0"/>
              <a:t>‘at identificere personer, som kan have gavn af forebyggelse eller tidlig behandling’</a:t>
            </a:r>
          </a:p>
          <a:p>
            <a:r>
              <a:rPr lang="da-DK" dirty="0"/>
              <a:t>Store omkostninger uden tilsvarende udbytte for enkelte individer</a:t>
            </a:r>
          </a:p>
          <a:p>
            <a:pPr lvl="1"/>
            <a:r>
              <a:rPr lang="da-DK" sz="1800" dirty="0"/>
              <a:t>i USA giver en blodprøve med forhøjet niveau af PFAS ret til at gå til læge</a:t>
            </a:r>
          </a:p>
          <a:p>
            <a:r>
              <a:rPr lang="da-DK" dirty="0"/>
              <a:t>Dog kan blodprøver indgå i kortlægningen af den humane eksponering, når miljøundersøgelser er utilstrækkelige eller som overvågning af niveauer i befolkningen generelt 	</a:t>
            </a:r>
          </a:p>
          <a:p>
            <a:pPr lvl="1"/>
            <a:r>
              <a:rPr lang="da-DK" sz="1800" dirty="0"/>
              <a:t>men der er ikke tale om en klinisk undersøgelse til gavn for enkelte personer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841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72C36-DB91-4AA9-9955-10CC51BB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32656"/>
            <a:ext cx="10137524" cy="828000"/>
          </a:xfrm>
        </p:spPr>
        <p:txBody>
          <a:bodyPr/>
          <a:lstStyle/>
          <a:p>
            <a:r>
              <a:rPr lang="da-DK" dirty="0"/>
              <a:t>Take-home-</a:t>
            </a:r>
            <a:r>
              <a:rPr lang="da-DK" dirty="0" err="1"/>
              <a:t>message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19F2E0E-0A9B-43F3-BD8E-6E6C9663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9EFB83-CF0D-4849-8726-943089131F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416" y="1556792"/>
            <a:ext cx="11089231" cy="39311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Der er uden tvivl nok evidens på uønskede helbredseffekter, som bør give anledning til regulering/forbud/kortlægning/oprensning MEN der ingen grund til panik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Mediedækningen og lavere grænseværdier har givet befolkningen indtryk af at, PFAS er en ny og stigende forurening, men den er i virkeligheden en velkendt og til dels nedadgående problematik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Eksponering er IKKE lig med sygdom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Stor forskel mellem populationsrisiko vs. individrisiko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Grænseværdier i Danmark beskytter de meste sårbare (småbørns immunrespons)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000" dirty="0"/>
              <a:t>Må ikke tage fokus fra andre vigtige indsatser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76" y="4869160"/>
            <a:ext cx="1847850" cy="6667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5" y="5517232"/>
            <a:ext cx="3081153" cy="9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32356-C61C-4C72-BF0D-C327BBF7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21" y="1989139"/>
            <a:ext cx="4104456" cy="1404064"/>
          </a:xfrm>
        </p:spPr>
        <p:txBody>
          <a:bodyPr anchor="b">
            <a:noAutofit/>
          </a:bodyPr>
          <a:lstStyle/>
          <a:p>
            <a:pPr algn="ctr"/>
            <a:r>
              <a:rPr lang="da-DK" sz="7200" dirty="0"/>
              <a:t>TAK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A5D295F9-EDFB-FF28-AA2A-A498A700EF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7" y="1989139"/>
            <a:ext cx="4924425" cy="3498850"/>
          </a:xfrm>
        </p:spPr>
        <p:txBody>
          <a:bodyPr/>
          <a:lstStyle/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r>
              <a:rPr lang="da-DK" b="0" i="0" dirty="0">
                <a:solidFill>
                  <a:srgbClr val="333333"/>
                </a:solidFill>
                <a:effectLst/>
                <a:latin typeface="mariregular"/>
                <a:hlinkClick r:id="rId3"/>
              </a:rPr>
              <a:t>paula.edeusa.cristina.hammer@regionh.dk</a:t>
            </a:r>
            <a:endParaRPr lang="da-DK" b="0" i="0" dirty="0">
              <a:solidFill>
                <a:srgbClr val="333333"/>
              </a:solidFill>
              <a:effectLst/>
              <a:latin typeface="mariregular"/>
            </a:endParaRPr>
          </a:p>
          <a:p>
            <a:pPr marL="0" indent="0" algn="l">
              <a:buNone/>
            </a:pPr>
            <a:endParaRPr lang="da-DK" b="0" i="0" dirty="0">
              <a:solidFill>
                <a:srgbClr val="333333"/>
              </a:solidFill>
              <a:effectLst/>
              <a:latin typeface="mariregular"/>
            </a:endParaRPr>
          </a:p>
          <a:p>
            <a:pPr marL="0" indent="0" algn="l">
              <a:buNone/>
            </a:pPr>
            <a:endParaRPr lang="da-DK" dirty="0">
              <a:solidFill>
                <a:srgbClr val="333333"/>
              </a:solidFill>
              <a:latin typeface="mariregular"/>
            </a:endParaRPr>
          </a:p>
          <a:p>
            <a:pPr marL="0" indent="0" algn="l">
              <a:buNone/>
            </a:pPr>
            <a:endParaRPr lang="da-DK" b="0" i="0" dirty="0">
              <a:solidFill>
                <a:srgbClr val="333333"/>
              </a:solidFill>
              <a:effectLst/>
              <a:latin typeface="mariregular"/>
            </a:endParaRPr>
          </a:p>
        </p:txBody>
      </p:sp>
      <p:pic>
        <p:nvPicPr>
          <p:cNvPr id="1026" name="Picture 2" descr="Bispebjerg Hospital | lex.dk – Trap Danmark">
            <a:extLst>
              <a:ext uri="{FF2B5EF4-FFF2-40B4-BE49-F238E27FC236}">
                <a16:creationId xmlns:a16="http://schemas.microsoft.com/office/drawing/2014/main" id="{7DBF4092-D890-4DAE-BB0E-E417EFF63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4098" b="4"/>
          <a:stretch/>
        </p:blipFill>
        <p:spPr bwMode="auto">
          <a:xfrm>
            <a:off x="6076433" y="1052736"/>
            <a:ext cx="5431301" cy="38611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8B36C80-47F1-4E03-BEE8-DF068E4E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94928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21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497295"/>
          </a:xfrm>
        </p:spPr>
        <p:txBody>
          <a:bodyPr/>
          <a:lstStyle/>
          <a:p>
            <a:r>
              <a:rPr lang="da-DK" dirty="0"/>
              <a:t>Arbejds- og Miljømedicinere – hvem er vi ?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127448" y="1844824"/>
            <a:ext cx="10377165" cy="3643165"/>
          </a:xfrm>
        </p:spPr>
        <p:txBody>
          <a:bodyPr/>
          <a:lstStyle/>
          <a:p>
            <a:r>
              <a:rPr lang="da-DK" sz="2000" dirty="0"/>
              <a:t>Læger på hospitalsafdelinger - </a:t>
            </a:r>
            <a:r>
              <a:rPr lang="da-DK" sz="1800" dirty="0"/>
              <a:t>København, Holbæk, Odense, Grindsted, Århus, Herning, Ålborg</a:t>
            </a:r>
          </a:p>
          <a:p>
            <a:r>
              <a:rPr lang="da-DK" sz="2000" dirty="0"/>
              <a:t>Udredning og rådgivning af borgere vedrørende diverse sygdomme ved udsættelse for kemiske, biologiske, ergonomiske, fysiske og psykosociale påvirkninger fra arbejdet eller miljøet</a:t>
            </a:r>
          </a:p>
          <a:p>
            <a:pPr lvl="1"/>
            <a:r>
              <a:rPr lang="da-DK" sz="1800" dirty="0"/>
              <a:t>henviste fra læger, virksomheder, fagforeninger, Giftlinjen, selvhenvendelse</a:t>
            </a:r>
          </a:p>
          <a:p>
            <a:r>
              <a:rPr lang="da-DK" sz="2000" dirty="0"/>
              <a:t>Kliniske og forskningsaktiviteter samt sundhedsfaglig formidling</a:t>
            </a:r>
          </a:p>
          <a:p>
            <a:r>
              <a:rPr lang="da-DK" sz="2000" dirty="0"/>
              <a:t>Samarbejde med myndigheder</a:t>
            </a:r>
          </a:p>
          <a:p>
            <a:pPr lvl="1"/>
            <a:r>
              <a:rPr lang="da-DK" sz="1800" dirty="0"/>
              <a:t>SST, Regionerne, MST, FST, Beredskabsstyrelsen, AT, AES m.m.</a:t>
            </a:r>
          </a:p>
          <a:p>
            <a:pPr marL="360000" lvl="1" indent="0">
              <a:buNone/>
            </a:pPr>
            <a:r>
              <a:rPr lang="da-DK" sz="1800" dirty="0"/>
              <a:t>(mangel på ‘gammeldags’ miljømedicinske embedslæger)</a:t>
            </a:r>
          </a:p>
        </p:txBody>
      </p:sp>
    </p:spTree>
    <p:extLst>
      <p:ext uri="{BB962C8B-B14F-4D97-AF65-F5344CB8AC3E}">
        <p14:creationId xmlns:p14="http://schemas.microsoft.com/office/powerpoint/2010/main" val="288224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804E2E-3540-450F-B0B8-425194F5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FEB03-9DB0-4C75-B3FA-A402A557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496885"/>
          </a:xfrm>
        </p:spPr>
        <p:txBody>
          <a:bodyPr/>
          <a:lstStyle/>
          <a:p>
            <a:r>
              <a:rPr lang="da-DK" dirty="0"/>
              <a:t>Helbredseffekter af PFAS jf. Sundhedsstyrelsens rapport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4F06447-FCA4-4660-BFB7-32E20C847F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Væsentlig mistanke</a:t>
            </a:r>
          </a:p>
          <a:p>
            <a:r>
              <a:rPr lang="da-DK" dirty="0"/>
              <a:t>Nedsat antistofrespons ved vaccination</a:t>
            </a:r>
          </a:p>
          <a:p>
            <a:r>
              <a:rPr lang="da-DK" dirty="0"/>
              <a:t>Forhøjet kolesterol</a:t>
            </a:r>
          </a:p>
          <a:p>
            <a:r>
              <a:rPr lang="da-DK" dirty="0"/>
              <a:t>Nedsat fødselsvægt</a:t>
            </a:r>
          </a:p>
          <a:p>
            <a:r>
              <a:rPr lang="da-DK" dirty="0"/>
              <a:t>Nyrekræft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1D6D9EC-AAFE-46B0-B3B2-40758563D2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Evidens mindre overbevisende</a:t>
            </a:r>
          </a:p>
          <a:p>
            <a:r>
              <a:rPr lang="da-DK" dirty="0"/>
              <a:t>Forhøjet blodtryk i graviditet</a:t>
            </a:r>
          </a:p>
          <a:p>
            <a:r>
              <a:rPr lang="da-DK" dirty="0"/>
              <a:t>Påvirkning af leverenzymer</a:t>
            </a:r>
          </a:p>
          <a:p>
            <a:r>
              <a:rPr lang="da-DK" dirty="0"/>
              <a:t>Brystkræft</a:t>
            </a:r>
          </a:p>
          <a:p>
            <a:r>
              <a:rPr lang="da-DK" dirty="0"/>
              <a:t>Testikelkræft</a:t>
            </a:r>
          </a:p>
          <a:p>
            <a:r>
              <a:rPr lang="da-DK" dirty="0"/>
              <a:t>Påvirkning af skjoldbruskkirtlens hormoner</a:t>
            </a:r>
          </a:p>
          <a:p>
            <a:r>
              <a:rPr lang="da-DK" dirty="0"/>
              <a:t>Kroniskbetændelse i tyktarmen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… der forskes i mange flere effekter</a:t>
            </a:r>
          </a:p>
        </p:txBody>
      </p:sp>
    </p:spTree>
    <p:extLst>
      <p:ext uri="{BB962C8B-B14F-4D97-AF65-F5344CB8AC3E}">
        <p14:creationId xmlns:p14="http://schemas.microsoft.com/office/powerpoint/2010/main" val="246121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E5A1-818B-4127-8836-C41CF295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612068"/>
          </a:xfrm>
        </p:spPr>
        <p:txBody>
          <a:bodyPr/>
          <a:lstStyle/>
          <a:p>
            <a:r>
              <a:rPr lang="da-DK" dirty="0"/>
              <a:t>Helbredseffekter af PFAS - Hvad ved vi?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E8E332D-FF2D-4F37-8B49-48098010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FCF5DC-0AD2-451B-8BD5-FD4692A041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dirty="0"/>
              <a:t>PFAS er ikke akut giftige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u="sng" dirty="0"/>
              <a:t>Meget mindre </a:t>
            </a:r>
            <a:r>
              <a:rPr lang="da-DK" dirty="0"/>
              <a:t>sundhedsskadelige end tungmetaller, luftforurening eller rygning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dirty="0"/>
              <a:t>Ikke ‘for evigt’ i kroppen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dirty="0"/>
              <a:t>Forskel mellem toksicitet hos dyr og mennesker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a-DK" dirty="0"/>
              <a:t>Forskel mellem påvirkning af biomarkører/hormoner og sygdomme</a:t>
            </a:r>
          </a:p>
          <a:p>
            <a:pPr marL="0" indent="0">
              <a:lnSpc>
                <a:spcPct val="150000"/>
              </a:lnSpc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14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E5A1-818B-4127-8836-C41CF295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612068"/>
          </a:xfrm>
        </p:spPr>
        <p:txBody>
          <a:bodyPr/>
          <a:lstStyle/>
          <a:p>
            <a:r>
              <a:rPr lang="da-DK" dirty="0"/>
              <a:t>Helbredseffekter af PFAS - Hvad ved vi ikke?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E8E332D-FF2D-4F37-8B49-48098010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FCF5DC-0AD2-451B-8BD5-FD4692A041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>
                <a:solidFill>
                  <a:srgbClr val="FF0000"/>
                </a:solidFill>
              </a:rPr>
              <a:t>?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Årsagssammenhængen ikke klart belyst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solidFill>
                  <a:srgbClr val="FF0000"/>
                </a:solidFill>
              </a:rPr>
              <a:t>?</a:t>
            </a:r>
            <a:r>
              <a:rPr lang="da-DK" dirty="0"/>
              <a:t> Dosis-effekt sammenhæng - baggrundseksponering vs. punktforurening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solidFill>
                  <a:srgbClr val="FF0000"/>
                </a:solidFill>
              </a:rPr>
              <a:t>?</a:t>
            </a:r>
            <a:r>
              <a:rPr lang="da-DK" dirty="0"/>
              <a:t> Tærskelværdi eller kumuleret effekt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solidFill>
                  <a:srgbClr val="FF0000"/>
                </a:solidFill>
              </a:rPr>
              <a:t>?</a:t>
            </a:r>
            <a:r>
              <a:rPr lang="da-DK" dirty="0"/>
              <a:t> Få studier om ‘cocktail effekt’ 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467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2E6B76F-0E8B-4CCC-9697-481B395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E989430-2237-42C4-878B-1877618A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658574"/>
          </a:xfrm>
        </p:spPr>
        <p:txBody>
          <a:bodyPr/>
          <a:lstStyle/>
          <a:p>
            <a:r>
              <a:rPr lang="da-DK" dirty="0"/>
              <a:t>Helbredseffekter af PFAS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0D8225-B3D5-46EF-BC15-C5FBC493F2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sz="2400" dirty="0"/>
              <a:t>Selv om der er flere videnskabelige spørgsmål, som er uafklarede, har vi nok viden til at forstå at, vi skal handle for at standse PFAS forurening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B9B3D5DF-AB97-4636-B998-B36A83CEFF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72028C-36EE-418F-BAEC-32D8A045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628800"/>
            <a:ext cx="5110427" cy="34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9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CF51A-6FAB-4A44-B3F9-EAD4220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74" y="188640"/>
            <a:ext cx="11025539" cy="349862"/>
          </a:xfrm>
        </p:spPr>
        <p:txBody>
          <a:bodyPr/>
          <a:lstStyle/>
          <a:p>
            <a:pPr algn="l"/>
            <a:r>
              <a:rPr lang="da-DK" dirty="0"/>
              <a:t>Human eksponering for PFAS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09F530-DFC0-4003-8A3E-FEC775F4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D7A106-8C20-4B80-AFAB-E8A9A4F0B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92"/>
          <a:stretch/>
        </p:blipFill>
        <p:spPr>
          <a:xfrm>
            <a:off x="2334748" y="908720"/>
            <a:ext cx="7641349" cy="432642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FD8B467-376C-4ADE-8EF3-406E9A3B3A7E}"/>
              </a:ext>
            </a:extLst>
          </p:cNvPr>
          <p:cNvSpPr txBox="1"/>
          <p:nvPr/>
        </p:nvSpPr>
        <p:spPr>
          <a:xfrm>
            <a:off x="326864" y="5730198"/>
            <a:ext cx="4824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dirty="0">
                <a:latin typeface="+mj-lt"/>
              </a:rPr>
              <a:t>Tolerabelt indtag fastsat af </a:t>
            </a:r>
            <a:r>
              <a:rPr lang="da-DK" sz="1400" i="0" dirty="0">
                <a:solidFill>
                  <a:srgbClr val="4D5156"/>
                </a:solidFill>
                <a:effectLst/>
                <a:latin typeface="+mj-lt"/>
              </a:rPr>
              <a:t>Den Europæiske Fødevaresikkerhedsautoritet (</a:t>
            </a:r>
            <a:r>
              <a:rPr lang="da-DK" sz="1400" dirty="0">
                <a:latin typeface="+mj-lt"/>
              </a:rPr>
              <a:t>EFSA): 4,4 </a:t>
            </a:r>
            <a:r>
              <a:rPr lang="da-DK" sz="1400" dirty="0" err="1">
                <a:latin typeface="+mj-lt"/>
              </a:rPr>
              <a:t>ng</a:t>
            </a:r>
            <a:r>
              <a:rPr lang="da-DK" sz="1400" dirty="0">
                <a:latin typeface="+mj-lt"/>
              </a:rPr>
              <a:t>/kg/uge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17CBA9-C5A7-4332-AFE2-9DBDF948EC6F}"/>
              </a:ext>
            </a:extLst>
          </p:cNvPr>
          <p:cNvSpPr txBox="1">
            <a:spLocks/>
          </p:cNvSpPr>
          <p:nvPr/>
        </p:nvSpPr>
        <p:spPr>
          <a:xfrm>
            <a:off x="7320136" y="5890981"/>
            <a:ext cx="4320480" cy="497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da-DK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0" dirty="0">
                <a:latin typeface="Verdana" panose="020B0604030504040204" pitchFamily="34" charset="0"/>
                <a:ea typeface="Verdana" panose="020B0604030504040204" pitchFamily="34" charset="0"/>
              </a:rPr>
              <a:t>National Academies of Sciences, Engineering, and Medicine 2022 </a:t>
            </a:r>
          </a:p>
          <a:p>
            <a:pPr algn="r"/>
            <a:r>
              <a:rPr lang="en-US" sz="1000" b="0" i="1" dirty="0">
                <a:latin typeface="Verdana" panose="020B0604030504040204" pitchFamily="34" charset="0"/>
                <a:ea typeface="Verdana" panose="020B0604030504040204" pitchFamily="34" charset="0"/>
              </a:rPr>
              <a:t>Guidance on PFAS Exposure, Testing, and Clinical Follow-Up</a:t>
            </a:r>
            <a:r>
              <a:rPr lang="en-US" sz="1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/>
            <a:r>
              <a:rPr lang="en-US" sz="1000" b="0" dirty="0">
                <a:latin typeface="Verdana" panose="020B0604030504040204" pitchFamily="34" charset="0"/>
                <a:ea typeface="Verdana" panose="020B0604030504040204" pitchFamily="34" charset="0"/>
              </a:rPr>
              <a:t>Washington, DC - The National Academies Press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395700" y="2132856"/>
            <a:ext cx="64807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kost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6924092" y="2132856"/>
            <a:ext cx="64807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kost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035660" y="4365104"/>
            <a:ext cx="1296144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drikkevand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780076" y="4293096"/>
            <a:ext cx="1044116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arbejde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4FE552C-A0BB-47EB-8EA2-7A0900BAF5A0}"/>
              </a:ext>
            </a:extLst>
          </p:cNvPr>
          <p:cNvSpPr txBox="1"/>
          <p:nvPr/>
        </p:nvSpPr>
        <p:spPr>
          <a:xfrm>
            <a:off x="281778" y="1444274"/>
            <a:ext cx="2213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u="sng" dirty="0"/>
              <a:t>General befolkning</a:t>
            </a:r>
            <a:endParaRPr lang="da-DK" sz="1400" dirty="0"/>
          </a:p>
          <a:p>
            <a:r>
              <a:rPr lang="da-DK" sz="1400" dirty="0"/>
              <a:t>a) drikkevand 1,3 </a:t>
            </a:r>
            <a:r>
              <a:rPr lang="da-DK" sz="1400" dirty="0" err="1"/>
              <a:t>ng</a:t>
            </a:r>
            <a:r>
              <a:rPr lang="da-DK" sz="1400" dirty="0"/>
              <a:t>/L</a:t>
            </a:r>
          </a:p>
          <a:p>
            <a:endParaRPr lang="da-DK" sz="14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latin typeface="+mj-lt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9855E65-7214-4497-B982-0B0E1AAFD555}"/>
              </a:ext>
            </a:extLst>
          </p:cNvPr>
          <p:cNvSpPr txBox="1"/>
          <p:nvPr/>
        </p:nvSpPr>
        <p:spPr>
          <a:xfrm>
            <a:off x="9768408" y="1194337"/>
            <a:ext cx="2016224" cy="95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400" dirty="0"/>
          </a:p>
          <a:p>
            <a:r>
              <a:rPr lang="da-DK" sz="1400" u="sng" dirty="0"/>
              <a:t>Punktforurening</a:t>
            </a:r>
          </a:p>
          <a:p>
            <a:r>
              <a:rPr lang="da-DK" sz="1400" dirty="0"/>
              <a:t>b) drikkevand 40 </a:t>
            </a:r>
            <a:r>
              <a:rPr lang="da-DK" sz="1400" dirty="0" err="1"/>
              <a:t>ng</a:t>
            </a:r>
            <a:r>
              <a:rPr lang="da-DK" sz="1400" dirty="0"/>
              <a:t>/L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latin typeface="+mj-l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5E1A099-BDA2-43B8-B276-39EB65D027ED}"/>
              </a:ext>
            </a:extLst>
          </p:cNvPr>
          <p:cNvSpPr txBox="1"/>
          <p:nvPr/>
        </p:nvSpPr>
        <p:spPr>
          <a:xfrm>
            <a:off x="326864" y="3657798"/>
            <a:ext cx="2113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400" dirty="0"/>
          </a:p>
          <a:p>
            <a:r>
              <a:rPr lang="da-DK" sz="1400" u="sng" dirty="0"/>
              <a:t>Punktforurening</a:t>
            </a:r>
            <a:endParaRPr lang="da-DK" sz="1400" dirty="0"/>
          </a:p>
          <a:p>
            <a:r>
              <a:rPr lang="da-DK" sz="1400" dirty="0"/>
              <a:t>c) drikkevand 519 </a:t>
            </a:r>
            <a:r>
              <a:rPr lang="da-DK" sz="1400" dirty="0" err="1"/>
              <a:t>ng</a:t>
            </a:r>
            <a:r>
              <a:rPr lang="da-DK" sz="1400" dirty="0"/>
              <a:t>/L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>
              <a:latin typeface="+mj-lt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022BD7C-3FED-4F78-9A4B-8790B1798D05}"/>
              </a:ext>
            </a:extLst>
          </p:cNvPr>
          <p:cNvSpPr txBox="1"/>
          <p:nvPr/>
        </p:nvSpPr>
        <p:spPr>
          <a:xfrm>
            <a:off x="9433006" y="3916858"/>
            <a:ext cx="28007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u="sng" dirty="0"/>
              <a:t>PFAS fabrikker </a:t>
            </a:r>
          </a:p>
          <a:p>
            <a:r>
              <a:rPr lang="da-DK" sz="1400" dirty="0"/>
              <a:t>d) luftkoncentration 1.000 </a:t>
            </a:r>
            <a:r>
              <a:rPr lang="da-DK" sz="1400" dirty="0" err="1"/>
              <a:t>ng</a:t>
            </a:r>
            <a:r>
              <a:rPr lang="da-DK" sz="1400" dirty="0"/>
              <a:t>/m3</a:t>
            </a:r>
          </a:p>
          <a:p>
            <a:r>
              <a:rPr lang="da-D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4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432D8-88E5-418B-918B-9A82CC71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48680"/>
            <a:ext cx="10497564" cy="475997"/>
          </a:xfrm>
        </p:spPr>
        <p:txBody>
          <a:bodyPr/>
          <a:lstStyle/>
          <a:p>
            <a:r>
              <a:rPr lang="da-DK" dirty="0"/>
              <a:t>Risiko kræver eksponering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D6411C6-CFA1-4A42-90D4-FCBDA35A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E169E4-DD81-46AC-8B74-68919345BE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0514" y="1484784"/>
            <a:ext cx="10497564" cy="3993039"/>
          </a:xfrm>
        </p:spPr>
        <p:txBody>
          <a:bodyPr/>
          <a:lstStyle/>
          <a:p>
            <a:pPr marL="0" indent="0">
              <a:buNone/>
            </a:pPr>
            <a:r>
              <a:rPr lang="da-DK" sz="2000" u="sng" dirty="0"/>
              <a:t>Hvad med jordforurening?</a:t>
            </a:r>
          </a:p>
          <a:p>
            <a:r>
              <a:rPr lang="da-DK" sz="2000" dirty="0"/>
              <a:t>M</a:t>
            </a:r>
            <a:r>
              <a:rPr lang="da-DK" dirty="0"/>
              <a:t>edmindre man indtager jord regelmæssigt, er det svært at forestille sig at den udgør en særlig eksponering</a:t>
            </a:r>
          </a:p>
          <a:p>
            <a:r>
              <a:rPr lang="da-DK" sz="2000" dirty="0"/>
              <a:t>Det at bo på en forurenet grund er ikke nødvendigvis lig med eksponering</a:t>
            </a:r>
          </a:p>
          <a:p>
            <a:r>
              <a:rPr lang="da-DK" sz="2000" dirty="0"/>
              <a:t>Eksponering er ikke nødvendigvis lig med risiko</a:t>
            </a:r>
          </a:p>
          <a:p>
            <a:r>
              <a:rPr lang="da-DK" sz="2000" dirty="0"/>
              <a:t>Risiko er ikke lig med sygdom</a:t>
            </a:r>
          </a:p>
          <a:p>
            <a:pPr marL="0" indent="0">
              <a:buNone/>
            </a:pPr>
            <a:endParaRPr lang="da-DK" sz="2000" u="sng" dirty="0"/>
          </a:p>
          <a:p>
            <a:pPr marL="0" indent="0">
              <a:buNone/>
            </a:pPr>
            <a:r>
              <a:rPr lang="da-DK" sz="2000" u="sng" dirty="0"/>
              <a:t>Hvad med havskum?</a:t>
            </a:r>
          </a:p>
          <a:p>
            <a:r>
              <a:rPr lang="da-DK" sz="2000" dirty="0"/>
              <a:t>Samme princip, men vi er ved at </a:t>
            </a:r>
          </a:p>
          <a:p>
            <a:pPr marL="0" indent="0">
              <a:buNone/>
            </a:pPr>
            <a:r>
              <a:rPr lang="da-DK" sz="2000" dirty="0"/>
              <a:t>finde ud af om det kan udgør en </a:t>
            </a:r>
          </a:p>
          <a:p>
            <a:pPr marL="0" indent="0">
              <a:buNone/>
            </a:pPr>
            <a:r>
              <a:rPr lang="da-DK" sz="2000" dirty="0"/>
              <a:t>særlig eksponering</a:t>
            </a:r>
          </a:p>
        </p:txBody>
      </p:sp>
      <p:pic>
        <p:nvPicPr>
          <p:cNvPr id="5" name="Picture 2" descr="Thus, hazards only pose a risk if exposure actually occurs. There are... |  Download Scientific Diagram">
            <a:extLst>
              <a:ext uri="{FF2B5EF4-FFF2-40B4-BE49-F238E27FC236}">
                <a16:creationId xmlns:a16="http://schemas.microsoft.com/office/drawing/2014/main" id="{7322693C-CBDB-49B3-9268-666B2479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96" y="4136602"/>
            <a:ext cx="5840606" cy="19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4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4919F-EBBE-4D2C-B797-DE2CF2C5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er PFAS problematiske på samfundsniveau men</a:t>
            </a:r>
            <a:br>
              <a:rPr lang="da-DK" dirty="0"/>
            </a:br>
            <a:r>
              <a:rPr lang="da-DK" dirty="0"/>
              <a:t>ikke på individniveau 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32DF1F0-83C2-49E5-92E5-8E4D8103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F4C96A-1144-408E-93DB-8EBE23942F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448" y="1989139"/>
            <a:ext cx="10945215" cy="3498850"/>
          </a:xfrm>
        </p:spPr>
        <p:txBody>
          <a:bodyPr/>
          <a:lstStyle/>
          <a:p>
            <a:r>
              <a:rPr lang="da-DK" dirty="0"/>
              <a:t>Farlighed kan betyde mange ting …</a:t>
            </a:r>
          </a:p>
          <a:p>
            <a:pPr marL="0" indent="0">
              <a:buNone/>
            </a:pPr>
            <a:r>
              <a:rPr lang="da-DK" dirty="0"/>
              <a:t>	 ”</a:t>
            </a:r>
            <a:r>
              <a:rPr lang="da-DK" i="1" dirty="0"/>
              <a:t>PFAS er en katastrofe miljømæssigt men ikke sundhedsmæssigt</a:t>
            </a:r>
            <a:r>
              <a:rPr lang="da-DK" dirty="0"/>
              <a:t>”</a:t>
            </a:r>
          </a:p>
          <a:p>
            <a:endParaRPr lang="da-DK" dirty="0"/>
          </a:p>
          <a:p>
            <a:r>
              <a:rPr lang="da-DK" dirty="0"/>
              <a:t>Bred anvendelse verden over + persisterende egenskaber = PFAS er overalt</a:t>
            </a:r>
          </a:p>
          <a:p>
            <a:r>
              <a:rPr lang="da-DK" dirty="0"/>
              <a:t>Eksponeringen afhænger ikke af individuelle valg eller risikoadfærd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PFAS bør derfor håndteres primært på samfundsniveau og ikke på individniveau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348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70724708179953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19A5EA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087 - Bispebjerg - PP -  grøn - 27042022" id="{41C77401-96DD-407D-8664-8E34E266E79F}" vid="{674A7BF8-A219-4235-A924-BB1598C20F22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1151</Words>
  <Application>Microsoft Office PowerPoint</Application>
  <PresentationFormat>Widescreen</PresentationFormat>
  <Paragraphs>171</Paragraphs>
  <Slides>17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Georgia</vt:lpstr>
      <vt:lpstr>mariregular</vt:lpstr>
      <vt:lpstr>Verdana</vt:lpstr>
      <vt:lpstr>Wingdings</vt:lpstr>
      <vt:lpstr>REGION H Hospital PowerPoint Skabelon_DKfinal</vt:lpstr>
      <vt:lpstr>Helbredseffekter af PFAS</vt:lpstr>
      <vt:lpstr>Arbejds- og Miljømedicinere – hvem er vi ?</vt:lpstr>
      <vt:lpstr>Helbredseffekter af PFAS jf. Sundhedsstyrelsens rapport</vt:lpstr>
      <vt:lpstr>Helbredseffekter af PFAS - Hvad ved vi?</vt:lpstr>
      <vt:lpstr>Helbredseffekter af PFAS - Hvad ved vi ikke?</vt:lpstr>
      <vt:lpstr>Helbredseffekter af PFAS </vt:lpstr>
      <vt:lpstr>Human eksponering for PFAS </vt:lpstr>
      <vt:lpstr>Risiko kræver eksponering</vt:lpstr>
      <vt:lpstr>Hvorfor er PFAS problematiske på samfundsniveau men ikke på individniveau ?</vt:lpstr>
      <vt:lpstr>Samfundsperspektiv   vs.   individperspektiv</vt:lpstr>
      <vt:lpstr>Samfundsperspektiv   vs.   individperspektiv</vt:lpstr>
      <vt:lpstr>Hvorfor er helbredseffekter af PFAS problematiske på samfundsniveau og ikke på individniveau ?</vt:lpstr>
      <vt:lpstr>Hvorfor er helbredseffekter af PFAS problematiske på samfundsniveau og ikke på individniveau ?</vt:lpstr>
      <vt:lpstr>Blodprøver for måling af PFAS – hvorfor giver det ikke mening lægefagligt?</vt:lpstr>
      <vt:lpstr>Blodprøver for måling af PFAS – hvorfor giver det ikke mening lægefagligt?</vt:lpstr>
      <vt:lpstr>Take-home-message</vt:lpstr>
      <vt:lpstr>TAK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2022-05-02T07:09:59Z</dcterms:created>
  <dcterms:modified xsi:type="dcterms:W3CDTF">2023-04-24T16:18:09Z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regionh</vt:lpwstr>
  </property>
  <property fmtid="{D5CDD505-2E9C-101B-9397-08002B2CF9AE}" pid="3" name="TemplateId">
    <vt:lpwstr>637870724705831894</vt:lpwstr>
  </property>
  <property fmtid="{D5CDD505-2E9C-101B-9397-08002B2CF9AE}" pid="4" name="UserProfileId">
    <vt:lpwstr>636449435408600163</vt:lpwstr>
  </property>
</Properties>
</file>